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373" r:id="rId2"/>
    <p:sldId id="316" r:id="rId3"/>
    <p:sldId id="321" r:id="rId4"/>
    <p:sldId id="322" r:id="rId5"/>
    <p:sldId id="317" r:id="rId6"/>
    <p:sldId id="318" r:id="rId7"/>
    <p:sldId id="320" r:id="rId8"/>
    <p:sldId id="323" r:id="rId9"/>
    <p:sldId id="325" r:id="rId10"/>
    <p:sldId id="324" r:id="rId11"/>
    <p:sldId id="326" r:id="rId12"/>
    <p:sldId id="327" r:id="rId13"/>
    <p:sldId id="328" r:id="rId14"/>
    <p:sldId id="329" r:id="rId15"/>
    <p:sldId id="319" r:id="rId16"/>
    <p:sldId id="330" r:id="rId17"/>
    <p:sldId id="332" r:id="rId18"/>
    <p:sldId id="333" r:id="rId19"/>
    <p:sldId id="334" r:id="rId20"/>
    <p:sldId id="335" r:id="rId21"/>
    <p:sldId id="336" r:id="rId22"/>
    <p:sldId id="338" r:id="rId23"/>
    <p:sldId id="337" r:id="rId24"/>
    <p:sldId id="340" r:id="rId25"/>
    <p:sldId id="339" r:id="rId26"/>
    <p:sldId id="341" r:id="rId27"/>
    <p:sldId id="342" r:id="rId2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AD8"/>
    <a:srgbClr val="0432FF"/>
    <a:srgbClr val="FF7E79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38A048-A20C-9AD8-1295-32F47BF58BFA}" v="7" dt="2024-10-23T15:47:41.4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73"/>
    <p:restoredTop sz="90890"/>
  </p:normalViewPr>
  <p:slideViewPr>
    <p:cSldViewPr snapToGrid="0">
      <p:cViewPr>
        <p:scale>
          <a:sx n="120" d="100"/>
          <a:sy n="120" d="100"/>
        </p:scale>
        <p:origin x="1192" y="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32" d="100"/>
          <a:sy n="132" d="100"/>
        </p:scale>
        <p:origin x="260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mak Das" userId="S::sdas@floridapoly.edu::98cebb13-2fc4-4808-95b9-daeb7e6acc01" providerId="AD" clId="Web-{5538A048-A20C-9AD8-1295-32F47BF58BFA}"/>
    <pc:docChg chg="addSld delSld modSld">
      <pc:chgData name="Somak Das" userId="S::sdas@floridapoly.edu::98cebb13-2fc4-4808-95b9-daeb7e6acc01" providerId="AD" clId="Web-{5538A048-A20C-9AD8-1295-32F47BF58BFA}" dt="2024-10-23T15:47:37.198" v="5" actId="20577"/>
      <pc:docMkLst>
        <pc:docMk/>
      </pc:docMkLst>
      <pc:sldChg chg="del">
        <pc:chgData name="Somak Das" userId="S::sdas@floridapoly.edu::98cebb13-2fc4-4808-95b9-daeb7e6acc01" providerId="AD" clId="Web-{5538A048-A20C-9AD8-1295-32F47BF58BFA}" dt="2024-10-23T15:46:41.182" v="1"/>
        <pc:sldMkLst>
          <pc:docMk/>
          <pc:sldMk cId="2977094656" sldId="256"/>
        </pc:sldMkLst>
      </pc:sldChg>
      <pc:sldChg chg="del">
        <pc:chgData name="Somak Das" userId="S::sdas@floridapoly.edu::98cebb13-2fc4-4808-95b9-daeb7e6acc01" providerId="AD" clId="Web-{5538A048-A20C-9AD8-1295-32F47BF58BFA}" dt="2024-10-23T15:47:23.916" v="2"/>
        <pc:sldMkLst>
          <pc:docMk/>
          <pc:sldMk cId="764644985" sldId="314"/>
        </pc:sldMkLst>
      </pc:sldChg>
      <pc:sldChg chg="modSp add">
        <pc:chgData name="Somak Das" userId="S::sdas@floridapoly.edu::98cebb13-2fc4-4808-95b9-daeb7e6acc01" providerId="AD" clId="Web-{5538A048-A20C-9AD8-1295-32F47BF58BFA}" dt="2024-10-23T15:47:37.198" v="5" actId="20577"/>
        <pc:sldMkLst>
          <pc:docMk/>
          <pc:sldMk cId="615294533" sldId="373"/>
        </pc:sldMkLst>
        <pc:spChg chg="mod">
          <ac:chgData name="Somak Das" userId="S::sdas@floridapoly.edu::98cebb13-2fc4-4808-95b9-daeb7e6acc01" providerId="AD" clId="Web-{5538A048-A20C-9AD8-1295-32F47BF58BFA}" dt="2024-10-23T15:47:37.198" v="5" actId="20577"/>
          <ac:spMkLst>
            <pc:docMk/>
            <pc:sldMk cId="615294533" sldId="373"/>
            <ac:spMk id="6" creationId="{86649F24-8FCC-CDEB-B4C7-3B4C1F0F6A5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27D9CCB-A394-9094-1163-6AF509BCAF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F73208-5445-9722-6967-B6F3ECE2096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F3E7F0-05F7-6E45-89F5-8B04C66A3E5C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075FEA-F7E5-E4E6-04DA-B904F6B50B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96191-319E-ABE2-0BB1-D9493DFE01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A0BEE-C910-8548-9E0C-34483F424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014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4.jpeg>
</file>

<file path=ppt/media/image15.png>
</file>

<file path=ppt/media/image2.png>
</file>

<file path=ppt/media/image29.jpg>
</file>

<file path=ppt/media/image3.jpeg>
</file>

<file path=ppt/media/image4.png>
</file>

<file path=ppt/media/image5.jpe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1C7543-1EB3-C04A-99C2-8887893B162A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C0B692-A783-7241-A1B2-D2068B46D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178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2D350-243F-4AD4-99B8-F2BB4966E3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02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361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25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057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896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347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1306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150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76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480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17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8255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59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430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9187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9344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495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7715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3198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566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009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173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65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28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631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1865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0B692-A783-7241-A1B2-D2068B46D8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887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34AAA-BD95-4BEC-E532-F4E19F4A7F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AC6731-BF9F-165B-2CFE-D49577836B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DA60E-0882-F681-B26E-B669DBAFA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C211F-A1FF-D02B-DC42-A9D44E26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2AF8B-66CF-6FAA-A71E-BABC68CAF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621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86F2C-2566-EC52-D858-9AD0BDDD7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15DB37-27CF-FFB5-7106-96F5B9639C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A512D-8C97-49AB-B6E9-F6662A0DB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41074-DE21-1C91-48AC-E82863BD1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57F53-74E2-BD7E-F0F9-8BC7DA42D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17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ACAE5A-CE08-B4BD-24C9-DD86842544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FC476C-9497-812F-E05F-6983A4A9C4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FB70F-D893-A96F-68A9-17AA2C789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F2656-7047-E75B-50C7-B0FAF9454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C67C9-703A-F37A-DEAE-0C942A9CB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858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50B7E-4207-F3F3-2DCA-D6504B47B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F10A-8ADB-7F67-BC66-3E62BA4DA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B9050-4B5F-F691-AD54-A6444CE52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259A0-AC2D-7898-0E17-B455CA158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CDC8C-C785-2399-41AD-383B207C1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2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82B8-046F-5DF9-A2CD-BAE172E67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9B10FD-C5FB-2490-D5D8-247B2F9B6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19633-2A7B-50BC-7C68-4F522232E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5860D-C672-F0C3-19C7-CF1DDC5AD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BC515-A547-E379-48A9-A66E60EA7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10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CD729-4A6F-8910-C05A-4ED746C38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DAA7F-1C37-231B-3FB1-D2974FCE06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CFBE0E-AF77-3DB1-B9C6-E9AD31BB6D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BBC9A2-96C5-E338-CA61-4267206CB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03CF17-DC97-2D2C-3B05-68C30A107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412C67-3FC6-1CAA-D550-C56158D2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01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BEF30-EFAE-4401-6B75-4248E4DB1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5E486C-095C-A7B8-78E9-10069FDB0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C5D2C8-94A4-B745-69C9-5DD740C1C3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C2E82C-EAE2-B296-9796-4182B2C96A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26CA8D-EB77-3397-D53C-4C4C56DF5F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444A05-B05B-3CB1-D742-75B946D58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2A8780-8F1E-CD51-0912-C84A219A8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EEC84C-276D-F5CD-CBA3-2248CF58E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043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266B4-A90E-CDD4-53A5-36EE69895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486C89-8347-3958-95E0-E6D50393A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60938B-D0AB-F7A5-68B5-47F3367B3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27194B-CC4A-317C-78E5-236A3488C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32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9B591C-EF10-439A-CCAC-BEBBCE3BE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8FD623-714B-9026-00E4-A21CDC598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A571B6-E682-EE1D-5CB6-43AC51F19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196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88699-0E01-F1C9-0EAC-60250CF4A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35C46-1B74-A7C0-2C65-C2DD1BA7A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6A8D12-9F3B-39F6-F4AA-901A38C474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9C9EC4-14EC-09C2-94F2-6991938AE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2B39E-4ED2-CA80-70DC-5C9830DDF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F58DF-B3CB-A21B-72A7-0E38D9CFD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55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B4723-39A7-C73C-F7B8-09C71073F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24D11B-3E26-447C-57F6-680F41B965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9449E-905E-2B80-6C9C-2008D3028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A0BE1C-8DB6-5750-1F5E-6A334EE4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5F9E35-4DFE-A4AA-246B-829900ECD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F09EFC-DAA5-4158-7BD8-BEA6A63FD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312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8E30E4-436B-B5D4-3F22-C2F99A3EF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5D504-3A35-F173-405A-698E59409F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600D3-8034-A224-973B-444F01EC29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8658D-7BD5-9248-A5DA-D63B39C67671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35A8C-4F3B-E1B4-04B7-3FBEBA6C5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E146C-325D-0D3A-FA95-DF33AE3C2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4F73BB-E66F-7D44-B565-115F15DD1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00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emf"/><Relationship Id="rId4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emf"/><Relationship Id="rId5" Type="http://schemas.openxmlformats.org/officeDocument/2006/relationships/image" Target="../media/image14.jpeg"/><Relationship Id="rId4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emf"/><Relationship Id="rId5" Type="http://schemas.openxmlformats.org/officeDocument/2006/relationships/image" Target="../media/image14.jpeg"/><Relationship Id="rId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emf"/><Relationship Id="rId4" Type="http://schemas.openxmlformats.org/officeDocument/2006/relationships/image" Target="../media/image2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28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1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28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1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3A61C-9EA9-6B5C-168E-3649566903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77C49E-495F-9BE5-982B-4EE28D8647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3A91DEA-A578-1C25-E401-D5C259262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logo with white text&#10;&#10;Description automatically generated">
            <a:extLst>
              <a:ext uri="{FF2B5EF4-FFF2-40B4-BE49-F238E27FC236}">
                <a16:creationId xmlns:a16="http://schemas.microsoft.com/office/drawing/2014/main" id="{48783612-A086-6017-2B13-66153B4401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353" y="4429919"/>
            <a:ext cx="2867668" cy="228898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6649F24-8FCC-CDEB-B4C7-3B4C1F0F6A52}"/>
              </a:ext>
            </a:extLst>
          </p:cNvPr>
          <p:cNvSpPr txBox="1">
            <a:spLocks/>
          </p:cNvSpPr>
          <p:nvPr/>
        </p:nvSpPr>
        <p:spPr>
          <a:xfrm>
            <a:off x="264978" y="0"/>
            <a:ext cx="7891955" cy="6858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en-US" sz="7200" b="1" dirty="0"/>
              <a:t>IDS 1721 </a:t>
            </a:r>
          </a:p>
          <a:p>
            <a:pPr algn="l">
              <a:defRPr/>
            </a:pPr>
            <a:r>
              <a:rPr lang="en-US" sz="7200" b="1" dirty="0"/>
              <a:t>Computing and Problem Solving for STEM</a:t>
            </a:r>
            <a:br>
              <a:rPr lang="en-US" sz="7200" b="1" dirty="0"/>
            </a:br>
            <a:r>
              <a:rPr lang="en-US" sz="6500" b="1" dirty="0">
                <a:solidFill>
                  <a:srgbClr val="7030A0"/>
                </a:solidFill>
              </a:rPr>
              <a:t>Chapter 04</a:t>
            </a:r>
          </a:p>
          <a:p>
            <a:pPr algn="l">
              <a:defRPr/>
            </a:pPr>
            <a:r>
              <a:rPr lang="en-US" sz="6500" b="1" dirty="0">
                <a:solidFill>
                  <a:srgbClr val="7030A0"/>
                </a:solidFill>
              </a:rPr>
              <a:t>The Discrete versus the Continuous</a:t>
            </a:r>
          </a:p>
          <a:p>
            <a:pPr algn="l">
              <a:defRPr/>
            </a:pPr>
            <a:r>
              <a:rPr lang="en-US" dirty="0"/>
              <a:t>Projectile Motion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15294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90E2833-EC64-5899-113E-30BCA8665300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C1B6E4-2636-6B40-0A97-26F15C59EA51}"/>
              </a:ext>
            </a:extLst>
          </p:cNvPr>
          <p:cNvSpPr txBox="1"/>
          <p:nvPr/>
        </p:nvSpPr>
        <p:spPr>
          <a:xfrm>
            <a:off x="188727" y="759264"/>
            <a:ext cx="116453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A movie stunt driver on a motorcycle speeds horizontally off a </a:t>
            </a:r>
            <a:r>
              <a:rPr lang="en-US" sz="2400" dirty="0">
                <a:solidFill>
                  <a:srgbClr val="0432FF"/>
                </a:solidFill>
              </a:rPr>
              <a:t>50.0-m</a:t>
            </a:r>
            <a:r>
              <a:rPr lang="en-US" sz="2400" dirty="0"/>
              <a:t> high cliff.  How </a:t>
            </a:r>
            <a:r>
              <a:rPr lang="en-US" sz="2400" i="1" dirty="0">
                <a:solidFill>
                  <a:srgbClr val="C00000"/>
                </a:solidFill>
              </a:rPr>
              <a:t>fast</a:t>
            </a:r>
            <a:r>
              <a:rPr lang="en-US" sz="2400" dirty="0"/>
              <a:t> must the motorcycle leave the cliff to land on level ground below </a:t>
            </a:r>
            <a:r>
              <a:rPr lang="en-US" sz="2400" dirty="0">
                <a:solidFill>
                  <a:srgbClr val="0432FF"/>
                </a:solidFill>
              </a:rPr>
              <a:t>90.0-m</a:t>
            </a:r>
            <a:r>
              <a:rPr lang="en-US" sz="2400" dirty="0"/>
              <a:t> from the base of the cliff. (Ignore air resistance)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6D66CD3-4B11-3A57-E6AA-BD2E81E4B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037" y="1472956"/>
            <a:ext cx="6741278" cy="5385044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749B94CE-A52B-56E0-2D71-992C8375AA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2208351"/>
              </p:ext>
            </p:extLst>
          </p:nvPr>
        </p:nvGraphicFramePr>
        <p:xfrm>
          <a:off x="93685" y="2638418"/>
          <a:ext cx="4869018" cy="4095750"/>
        </p:xfrm>
        <a:graphic>
          <a:graphicData uri="http://schemas.openxmlformats.org/drawingml/2006/table">
            <a:tbl>
              <a:tblPr/>
              <a:tblGrid>
                <a:gridCol w="1844449">
                  <a:extLst>
                    <a:ext uri="{9D8B030D-6E8A-4147-A177-3AD203B41FA5}">
                      <a16:colId xmlns:a16="http://schemas.microsoft.com/office/drawing/2014/main" val="1135011702"/>
                    </a:ext>
                  </a:extLst>
                </a:gridCol>
                <a:gridCol w="1390196">
                  <a:extLst>
                    <a:ext uri="{9D8B030D-6E8A-4147-A177-3AD203B41FA5}">
                      <a16:colId xmlns:a16="http://schemas.microsoft.com/office/drawing/2014/main" val="3599224948"/>
                    </a:ext>
                  </a:extLst>
                </a:gridCol>
                <a:gridCol w="1634373">
                  <a:extLst>
                    <a:ext uri="{9D8B030D-6E8A-4147-A177-3AD203B41FA5}">
                      <a16:colId xmlns:a16="http://schemas.microsoft.com/office/drawing/2014/main" val="660612245"/>
                    </a:ext>
                  </a:extLst>
                </a:gridCol>
              </a:tblGrid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rgbClr val="FFFFFF"/>
                          </a:solidFill>
                          <a:effectLst/>
                          <a:highlight>
                            <a:srgbClr val="0B4EB3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Known</a:t>
                      </a:r>
                      <a:endParaRPr lang="en-US" dirty="0">
                        <a:effectLst/>
                        <a:highlight>
                          <a:srgbClr val="0B4EB3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E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FFFF"/>
                          </a:solidFill>
                          <a:effectLst/>
                          <a:highlight>
                            <a:srgbClr val="0B4EB3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Unknown</a:t>
                      </a:r>
                      <a:endParaRPr lang="en-US" dirty="0">
                        <a:effectLst/>
                        <a:highlight>
                          <a:srgbClr val="0B4EB3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E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effectLst/>
                          <a:highlight>
                            <a:srgbClr val="0B4EB3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Want?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E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671257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y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0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x0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Horizontal speed (v</a:t>
                      </a:r>
                      <a:r>
                        <a:rPr lang="en-US" baseline="-25000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x0</a:t>
                      </a:r>
                      <a:r>
                        <a:rPr lang="en-US" baseline="0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460171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 = 90.0 m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t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802073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 = -50.0 m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7765519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0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2910013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-9.8 m/s</a:t>
                      </a:r>
                      <a:r>
                        <a:rPr lang="en-US" baseline="30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7195225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y0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0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044970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7466D83F-3205-CAD2-EE1D-B60DAE21BD5C}"/>
              </a:ext>
            </a:extLst>
          </p:cNvPr>
          <p:cNvSpPr txBox="1"/>
          <p:nvPr/>
        </p:nvSpPr>
        <p:spPr>
          <a:xfrm>
            <a:off x="188727" y="2041451"/>
            <a:ext cx="5542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Make a table of known, unknown, &amp; wanted quantities</a:t>
            </a:r>
          </a:p>
        </p:txBody>
      </p:sp>
    </p:spTree>
    <p:extLst>
      <p:ext uri="{BB962C8B-B14F-4D97-AF65-F5344CB8AC3E}">
        <p14:creationId xmlns:p14="http://schemas.microsoft.com/office/powerpoint/2010/main" val="406821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90E2833-EC64-5899-113E-30BCA8665300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1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6D66CD3-4B11-3A57-E6AA-BD2E81E4B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841" y="880498"/>
            <a:ext cx="5814473" cy="46446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ED913D-1A09-2979-5C11-CDF45535C104}"/>
              </a:ext>
            </a:extLst>
          </p:cNvPr>
          <p:cNvSpPr txBox="1"/>
          <p:nvPr/>
        </p:nvSpPr>
        <p:spPr>
          <a:xfrm>
            <a:off x="188727" y="880498"/>
            <a:ext cx="516831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Choose a coordinate system: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y-direction: </a:t>
            </a:r>
            <a:r>
              <a:rPr lang="en-US" sz="2400" dirty="0">
                <a:solidFill>
                  <a:srgbClr val="FF0000"/>
                </a:solidFill>
              </a:rPr>
              <a:t>upward positive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Top of the cliff = </a:t>
            </a:r>
            <a:r>
              <a:rPr lang="en-US" sz="2400" dirty="0">
                <a:solidFill>
                  <a:srgbClr val="FF0000"/>
                </a:solidFill>
              </a:rPr>
              <a:t>y</a:t>
            </a:r>
            <a:r>
              <a:rPr lang="en-US" sz="2400" baseline="-25000" dirty="0">
                <a:solidFill>
                  <a:srgbClr val="FF0000"/>
                </a:solidFill>
              </a:rPr>
              <a:t>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Edge of cliff = </a:t>
            </a:r>
            <a:r>
              <a:rPr lang="en-US" sz="2400" dirty="0">
                <a:solidFill>
                  <a:srgbClr val="FF0000"/>
                </a:solidFill>
              </a:rPr>
              <a:t>x</a:t>
            </a:r>
            <a:r>
              <a:rPr lang="en-US" sz="2400" baseline="-25000" dirty="0">
                <a:solidFill>
                  <a:srgbClr val="FF0000"/>
                </a:solidFill>
              </a:rPr>
              <a:t>0</a:t>
            </a:r>
            <a:endParaRPr lang="en-US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Motorcycle has constant horizontal motion (</a:t>
            </a:r>
            <a:r>
              <a:rPr lang="en-US" sz="2400" dirty="0" err="1">
                <a:solidFill>
                  <a:srgbClr val="FF0000"/>
                </a:solidFill>
              </a:rPr>
              <a:t>v</a:t>
            </a:r>
            <a:r>
              <a:rPr lang="en-US" sz="2400" baseline="-25000" dirty="0" err="1">
                <a:solidFill>
                  <a:srgbClr val="FF0000"/>
                </a:solidFill>
              </a:rPr>
              <a:t>x</a:t>
            </a:r>
            <a:r>
              <a:rPr lang="en-US" sz="2400" dirty="0"/>
              <a:t>)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Time it stays in the air will </a:t>
            </a:r>
            <a:r>
              <a:rPr lang="en-US" sz="2400" i="1" dirty="0">
                <a:solidFill>
                  <a:srgbClr val="7030A0"/>
                </a:solidFill>
              </a:rPr>
              <a:t>depend</a:t>
            </a:r>
            <a:r>
              <a:rPr lang="en-US" sz="2400" dirty="0"/>
              <a:t> on the y-motion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D1A502-7EB1-59FF-8F4C-6595A2B9CCAD}"/>
              </a:ext>
            </a:extLst>
          </p:cNvPr>
          <p:cNvSpPr txBox="1"/>
          <p:nvPr/>
        </p:nvSpPr>
        <p:spPr>
          <a:xfrm>
            <a:off x="0" y="5729831"/>
            <a:ext cx="108983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We will find the time (t) using the y-motion and then use this (t) to find the velocity in the x-direction.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BDCF1B-64DB-E077-B903-D3DB926F2B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2882" y="4062475"/>
            <a:ext cx="2072269" cy="14160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2AA5DD-5F5C-B235-D9EA-82EBC64F7F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727" y="4526018"/>
            <a:ext cx="1651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487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90E2833-EC64-5899-113E-30BCA8665300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1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6D66CD3-4B11-3A57-E6AA-BD2E81E4B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3" y="3167074"/>
            <a:ext cx="4620493" cy="369092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03924F1-CACC-148E-1CCD-864C4300AA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761" y="880498"/>
            <a:ext cx="2072269" cy="14160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8E01A9-E49F-48E5-80A8-A1F845A65E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7876" y="1169423"/>
            <a:ext cx="1651000" cy="4191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FCDA4A-5FA6-5CE6-DF11-B2845CA5B218}"/>
              </a:ext>
            </a:extLst>
          </p:cNvPr>
          <p:cNvSpPr txBox="1"/>
          <p:nvPr/>
        </p:nvSpPr>
        <p:spPr>
          <a:xfrm>
            <a:off x="316761" y="2559277"/>
            <a:ext cx="57522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Remember that we are trying to solve for </a:t>
            </a:r>
            <a:r>
              <a:rPr lang="en-US" sz="2400" b="1" dirty="0"/>
              <a:t>v</a:t>
            </a:r>
            <a:r>
              <a:rPr lang="en-US" sz="2400" b="1" baseline="-25000" dirty="0"/>
              <a:t>x0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364E9D4-EF84-9704-ED87-B91B17DF5A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136446"/>
              </p:ext>
            </p:extLst>
          </p:nvPr>
        </p:nvGraphicFramePr>
        <p:xfrm>
          <a:off x="7238764" y="1169423"/>
          <a:ext cx="4869018" cy="4095750"/>
        </p:xfrm>
        <a:graphic>
          <a:graphicData uri="http://schemas.openxmlformats.org/drawingml/2006/table">
            <a:tbl>
              <a:tblPr/>
              <a:tblGrid>
                <a:gridCol w="1844449">
                  <a:extLst>
                    <a:ext uri="{9D8B030D-6E8A-4147-A177-3AD203B41FA5}">
                      <a16:colId xmlns:a16="http://schemas.microsoft.com/office/drawing/2014/main" val="1135011702"/>
                    </a:ext>
                  </a:extLst>
                </a:gridCol>
                <a:gridCol w="1390196">
                  <a:extLst>
                    <a:ext uri="{9D8B030D-6E8A-4147-A177-3AD203B41FA5}">
                      <a16:colId xmlns:a16="http://schemas.microsoft.com/office/drawing/2014/main" val="3599224948"/>
                    </a:ext>
                  </a:extLst>
                </a:gridCol>
                <a:gridCol w="1634373">
                  <a:extLst>
                    <a:ext uri="{9D8B030D-6E8A-4147-A177-3AD203B41FA5}">
                      <a16:colId xmlns:a16="http://schemas.microsoft.com/office/drawing/2014/main" val="660612245"/>
                    </a:ext>
                  </a:extLst>
                </a:gridCol>
              </a:tblGrid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rgbClr val="FFFFFF"/>
                          </a:solidFill>
                          <a:effectLst/>
                          <a:highlight>
                            <a:srgbClr val="0B4EB3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Known</a:t>
                      </a:r>
                      <a:endParaRPr lang="en-US" dirty="0">
                        <a:effectLst/>
                        <a:highlight>
                          <a:srgbClr val="0B4EB3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E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FFFF"/>
                          </a:solidFill>
                          <a:effectLst/>
                          <a:highlight>
                            <a:srgbClr val="0B4EB3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Unknown</a:t>
                      </a:r>
                      <a:endParaRPr lang="en-US" dirty="0">
                        <a:effectLst/>
                        <a:highlight>
                          <a:srgbClr val="0B4EB3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E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effectLst/>
                          <a:highlight>
                            <a:srgbClr val="0B4EB3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Want?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E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671257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y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0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x0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Horizontal speed (v</a:t>
                      </a:r>
                      <a:r>
                        <a:rPr lang="en-US" baseline="-25000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x0</a:t>
                      </a:r>
                      <a:r>
                        <a:rPr lang="en-US" baseline="0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460171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 = 90.0 m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t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802073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 = -50.0 m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7765519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0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2910013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-9.8 m/s</a:t>
                      </a:r>
                      <a:r>
                        <a:rPr lang="en-US" baseline="30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7195225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y0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0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044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9653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90E2833-EC64-5899-113E-30BCA8665300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3924F1-CACC-148E-1CCD-864C4300A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761" y="880498"/>
            <a:ext cx="2072269" cy="14160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8E01A9-E49F-48E5-80A8-A1F845A65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876" y="1169423"/>
            <a:ext cx="1651000" cy="419100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364E9D4-EF84-9704-ED87-B91B17DF5A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5888385"/>
              </p:ext>
            </p:extLst>
          </p:nvPr>
        </p:nvGraphicFramePr>
        <p:xfrm>
          <a:off x="7238764" y="1169423"/>
          <a:ext cx="4869018" cy="4095750"/>
        </p:xfrm>
        <a:graphic>
          <a:graphicData uri="http://schemas.openxmlformats.org/drawingml/2006/table">
            <a:tbl>
              <a:tblPr/>
              <a:tblGrid>
                <a:gridCol w="1844449">
                  <a:extLst>
                    <a:ext uri="{9D8B030D-6E8A-4147-A177-3AD203B41FA5}">
                      <a16:colId xmlns:a16="http://schemas.microsoft.com/office/drawing/2014/main" val="1135011702"/>
                    </a:ext>
                  </a:extLst>
                </a:gridCol>
                <a:gridCol w="1390196">
                  <a:extLst>
                    <a:ext uri="{9D8B030D-6E8A-4147-A177-3AD203B41FA5}">
                      <a16:colId xmlns:a16="http://schemas.microsoft.com/office/drawing/2014/main" val="3599224948"/>
                    </a:ext>
                  </a:extLst>
                </a:gridCol>
                <a:gridCol w="1634373">
                  <a:extLst>
                    <a:ext uri="{9D8B030D-6E8A-4147-A177-3AD203B41FA5}">
                      <a16:colId xmlns:a16="http://schemas.microsoft.com/office/drawing/2014/main" val="660612245"/>
                    </a:ext>
                  </a:extLst>
                </a:gridCol>
              </a:tblGrid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rgbClr val="FFFFFF"/>
                          </a:solidFill>
                          <a:effectLst/>
                          <a:highlight>
                            <a:srgbClr val="0B4EB3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Known</a:t>
                      </a:r>
                      <a:endParaRPr lang="en-US" dirty="0">
                        <a:effectLst/>
                        <a:highlight>
                          <a:srgbClr val="0B4EB3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E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FFFF"/>
                          </a:solidFill>
                          <a:effectLst/>
                          <a:highlight>
                            <a:srgbClr val="0B4EB3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Unknown</a:t>
                      </a:r>
                      <a:endParaRPr lang="en-US" dirty="0">
                        <a:effectLst/>
                        <a:highlight>
                          <a:srgbClr val="0B4EB3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E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effectLst/>
                          <a:highlight>
                            <a:srgbClr val="0B4EB3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Want?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E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671257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y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0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x0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Horizontal speed (v</a:t>
                      </a:r>
                      <a:r>
                        <a:rPr lang="en-US" baseline="-25000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x0</a:t>
                      </a:r>
                      <a:r>
                        <a:rPr lang="en-US" baseline="0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460171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 = 90.0 m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t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802073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 = -50.0 m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7765519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0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2910013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-9.8 m/s</a:t>
                      </a:r>
                      <a:r>
                        <a:rPr lang="en-US" baseline="3000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FFFFFF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FFFFFF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7195225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</a:t>
                      </a:r>
                      <a:r>
                        <a:rPr lang="en-US" baseline="-25000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y0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 0</a:t>
                      </a: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highlight>
                            <a:srgbClr val="DCDFE2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</a:br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effectLst/>
                        <a:highlight>
                          <a:srgbClr val="DCDFE2"/>
                        </a:highlight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04497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7B70378-128E-4DFC-B02D-596A3A10A797}"/>
              </a:ext>
            </a:extLst>
          </p:cNvPr>
          <p:cNvSpPr txBox="1"/>
          <p:nvPr/>
        </p:nvSpPr>
        <p:spPr>
          <a:xfrm>
            <a:off x="84218" y="3217298"/>
            <a:ext cx="3367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Solve for </a:t>
            </a:r>
            <a:r>
              <a:rPr lang="en-US" b="1" dirty="0"/>
              <a:t>t</a:t>
            </a:r>
            <a:r>
              <a:rPr lang="en-US" dirty="0"/>
              <a:t> here algebraically first!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CAADE2-B0B5-0738-7678-EAA47645FB9A}"/>
              </a:ext>
            </a:extLst>
          </p:cNvPr>
          <p:cNvCxnSpPr>
            <a:cxnSpLocks/>
          </p:cNvCxnSpPr>
          <p:nvPr/>
        </p:nvCxnSpPr>
        <p:spPr>
          <a:xfrm flipV="1">
            <a:off x="1541721" y="2296549"/>
            <a:ext cx="0" cy="9207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7801062-D8DF-A894-C35E-5718FF637F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696" y="3628512"/>
            <a:ext cx="1441334" cy="82497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AA0801D-9996-7C17-A0E2-9F008147F99A}"/>
              </a:ext>
            </a:extLst>
          </p:cNvPr>
          <p:cNvSpPr txBox="1"/>
          <p:nvPr/>
        </p:nvSpPr>
        <p:spPr>
          <a:xfrm>
            <a:off x="84218" y="4653319"/>
            <a:ext cx="33670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Then plug in numbers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89A1A75-398A-F6F4-CB50-7940824C4A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255" y="5248531"/>
            <a:ext cx="3451167" cy="88323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CA7A73E-90E7-68DA-C96E-622B8B23CC1E}"/>
              </a:ext>
            </a:extLst>
          </p:cNvPr>
          <p:cNvSpPr txBox="1"/>
          <p:nvPr/>
        </p:nvSpPr>
        <p:spPr>
          <a:xfrm>
            <a:off x="0" y="6161192"/>
            <a:ext cx="51895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Then solve for </a:t>
            </a:r>
            <a:r>
              <a:rPr lang="en-US" b="1" dirty="0"/>
              <a:t>v</a:t>
            </a:r>
            <a:r>
              <a:rPr lang="en-US" b="1" baseline="-25000" dirty="0"/>
              <a:t>x0</a:t>
            </a:r>
            <a:r>
              <a:rPr lang="en-US" dirty="0"/>
              <a:t> algebraically and use the time we calculated to obtain the speed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5904D7B-67D7-ED8F-5112-9347BC632F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48876" y="5982499"/>
            <a:ext cx="4593391" cy="718628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007B2CE-B415-4F0D-92A1-C2BA0B913B72}"/>
              </a:ext>
            </a:extLst>
          </p:cNvPr>
          <p:cNvSpPr/>
          <p:nvPr/>
        </p:nvSpPr>
        <p:spPr>
          <a:xfrm>
            <a:off x="8704800" y="6111360"/>
            <a:ext cx="1463040" cy="491459"/>
          </a:xfrm>
          <a:prstGeom prst="rect">
            <a:avLst/>
          </a:prstGeom>
          <a:solidFill>
            <a:srgbClr val="004F8B">
              <a:alpha val="5000"/>
            </a:srgbClr>
          </a:solidFill>
          <a:ln w="18000">
            <a:solidFill>
              <a:srgbClr val="004F8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4F8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69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/>
      <p:bldP spid="20" grpId="0"/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14623746-2BCB-4E30-486D-5ACFF0CCA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9766" y="759264"/>
            <a:ext cx="7810807" cy="4393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1E73344-0584-9361-6117-F7ADA48D8BA5}"/>
              </a:ext>
            </a:extLst>
          </p:cNvPr>
          <p:cNvSpPr/>
          <p:nvPr/>
        </p:nvSpPr>
        <p:spPr>
          <a:xfrm>
            <a:off x="48357" y="898563"/>
            <a:ext cx="3488455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742950" indent="-742950">
              <a:buFont typeface="+mj-lt"/>
              <a:buAutoNum type="arabicParenR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launch angle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launch speed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42C1DC-9A59-9D7A-EC6B-DF785FE16327}"/>
              </a:ext>
            </a:extLst>
          </p:cNvPr>
          <p:cNvSpPr/>
          <p:nvPr/>
        </p:nvSpPr>
        <p:spPr>
          <a:xfrm>
            <a:off x="0" y="5581974"/>
            <a:ext cx="1041480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This requires a bit more thought!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36958F-2F13-B50E-486D-008E6580FFCD}"/>
              </a:ext>
            </a:extLst>
          </p:cNvPr>
          <p:cNvSpPr txBox="1"/>
          <p:nvPr/>
        </p:nvSpPr>
        <p:spPr>
          <a:xfrm>
            <a:off x="7236926" y="4906537"/>
            <a:ext cx="1527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Range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C6F162A-458C-167F-317C-A3620DD429EB}"/>
              </a:ext>
            </a:extLst>
          </p:cNvPr>
          <p:cNvCxnSpPr>
            <a:cxnSpLocks/>
          </p:cNvCxnSpPr>
          <p:nvPr/>
        </p:nvCxnSpPr>
        <p:spPr>
          <a:xfrm>
            <a:off x="5207403" y="5275869"/>
            <a:ext cx="6033026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20CE4DE-B75B-E195-E273-5F5C1D12D78C}"/>
              </a:ext>
            </a:extLst>
          </p:cNvPr>
          <p:cNvCxnSpPr>
            <a:cxnSpLocks/>
          </p:cNvCxnSpPr>
          <p:nvPr/>
        </p:nvCxnSpPr>
        <p:spPr>
          <a:xfrm flipV="1">
            <a:off x="4986369" y="992459"/>
            <a:ext cx="0" cy="2640464"/>
          </a:xfrm>
          <a:prstGeom prst="straightConnector1">
            <a:avLst/>
          </a:prstGeom>
          <a:ln w="38100">
            <a:solidFill>
              <a:schemeClr val="accent4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2322DC-C804-6B44-4479-E8547FB8C59A}"/>
              </a:ext>
            </a:extLst>
          </p:cNvPr>
          <p:cNvSpPr txBox="1"/>
          <p:nvPr/>
        </p:nvSpPr>
        <p:spPr>
          <a:xfrm rot="16200000">
            <a:off x="4037736" y="1966088"/>
            <a:ext cx="1527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Height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879A50-5C74-396F-476C-ED2149B0A96C}"/>
              </a:ext>
            </a:extLst>
          </p:cNvPr>
          <p:cNvSpPr/>
          <p:nvPr/>
        </p:nvSpPr>
        <p:spPr>
          <a:xfrm>
            <a:off x="115931" y="2663427"/>
            <a:ext cx="3353305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4000" b="1" cap="none" spc="0" dirty="0">
                <a:ln/>
                <a:solidFill>
                  <a:schemeClr val="accent4"/>
                </a:solidFill>
                <a:effectLst/>
              </a:rPr>
              <a:t>What if the angle was NOT zero?</a:t>
            </a:r>
          </a:p>
        </p:txBody>
      </p:sp>
    </p:spTree>
    <p:extLst>
      <p:ext uri="{BB962C8B-B14F-4D97-AF65-F5344CB8AC3E}">
        <p14:creationId xmlns:p14="http://schemas.microsoft.com/office/powerpoint/2010/main" val="2418062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/>
      <p:bldP spid="9" grpId="0"/>
      <p:bldP spid="18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612AF9E-FF4E-CC6B-920D-2E0388349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59" y="675861"/>
            <a:ext cx="10053172" cy="447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FDF2A4F-5337-B3EB-46E6-DFDFF26B3772}"/>
              </a:ext>
            </a:extLst>
          </p:cNvPr>
          <p:cNvSpPr txBox="1"/>
          <p:nvPr/>
        </p:nvSpPr>
        <p:spPr>
          <a:xfrm>
            <a:off x="202018" y="4816550"/>
            <a:ext cx="103667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Notice now the velocity is broken down into subparts: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en-US" sz="2400" baseline="-25000" dirty="0"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ucos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l-GR" sz="2400" dirty="0">
                <a:latin typeface="Consolas" panose="020B0609020204030204" pitchFamily="49" charset="0"/>
                <a:cs typeface="Consolas" panose="020B0609020204030204" pitchFamily="49" charset="0"/>
              </a:rPr>
              <a:t>θ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2400" dirty="0"/>
              <a:t>– Horizontal component of the velocity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</a:t>
            </a:r>
            <a:r>
              <a:rPr lang="en-US" sz="2400" baseline="-25000" dirty="0" err="1"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usin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l-GR" sz="2400" dirty="0">
                <a:latin typeface="Consolas" panose="020B0609020204030204" pitchFamily="49" charset="0"/>
                <a:cs typeface="Consolas" panose="020B0609020204030204" pitchFamily="49" charset="0"/>
              </a:rPr>
              <a:t>θ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2400" dirty="0"/>
              <a:t>– Vertical component of the velocity</a:t>
            </a:r>
          </a:p>
          <a:p>
            <a:r>
              <a:rPr lang="en-US" sz="2400" dirty="0"/>
              <a:t>We also have a range of the projectile and a max height…</a:t>
            </a:r>
          </a:p>
          <a:p>
            <a:r>
              <a:rPr lang="en-US" sz="2400" dirty="0"/>
              <a:t>We will need to find the total time of flight</a:t>
            </a:r>
          </a:p>
        </p:txBody>
      </p:sp>
    </p:spTree>
    <p:extLst>
      <p:ext uri="{BB962C8B-B14F-4D97-AF65-F5344CB8AC3E}">
        <p14:creationId xmlns:p14="http://schemas.microsoft.com/office/powerpoint/2010/main" val="2470048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71CB3B-735F-E6BC-4913-B5A343ECC33B}"/>
              </a:ext>
            </a:extLst>
          </p:cNvPr>
          <p:cNvSpPr txBox="1"/>
          <p:nvPr/>
        </p:nvSpPr>
        <p:spPr>
          <a:xfrm>
            <a:off x="188727" y="759264"/>
            <a:ext cx="1164530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A football is kicked at an angle of </a:t>
            </a:r>
            <a:r>
              <a:rPr lang="en-US" sz="2400" dirty="0">
                <a:solidFill>
                  <a:srgbClr val="0432FF"/>
                </a:solidFill>
              </a:rPr>
              <a:t>37</a:t>
            </a:r>
            <a:r>
              <a:rPr lang="en-US" sz="2400" dirty="0"/>
              <a:t> degrees with a velocity of </a:t>
            </a:r>
            <a:r>
              <a:rPr lang="en-US" sz="2400" dirty="0">
                <a:solidFill>
                  <a:srgbClr val="0432FF"/>
                </a:solidFill>
              </a:rPr>
              <a:t>20 m/s</a:t>
            </a:r>
            <a:r>
              <a:rPr lang="en-US" sz="2400" dirty="0"/>
              <a:t>. Let’s calculate: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400" dirty="0"/>
              <a:t>The maximum </a:t>
            </a:r>
            <a:r>
              <a:rPr lang="en-US" sz="2400" dirty="0">
                <a:solidFill>
                  <a:srgbClr val="C00000"/>
                </a:solidFill>
              </a:rPr>
              <a:t>height</a:t>
            </a:r>
            <a:r>
              <a:rPr lang="en-US" sz="2400" dirty="0"/>
              <a:t> 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400" dirty="0"/>
              <a:t>The </a:t>
            </a:r>
            <a:r>
              <a:rPr lang="en-US" sz="2400" dirty="0">
                <a:solidFill>
                  <a:srgbClr val="C00000"/>
                </a:solidFill>
              </a:rPr>
              <a:t>time</a:t>
            </a:r>
            <a:r>
              <a:rPr lang="en-US" sz="2400" dirty="0"/>
              <a:t> of travel before the football hits the ground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400" dirty="0"/>
              <a:t>How </a:t>
            </a:r>
            <a:r>
              <a:rPr lang="en-US" sz="2400" dirty="0">
                <a:solidFill>
                  <a:srgbClr val="C00000"/>
                </a:solidFill>
              </a:rPr>
              <a:t>far</a:t>
            </a:r>
            <a:r>
              <a:rPr lang="en-US" sz="2400" dirty="0"/>
              <a:t> away the football lands</a:t>
            </a:r>
          </a:p>
          <a:p>
            <a:r>
              <a:rPr lang="en-US" sz="2400" dirty="0"/>
              <a:t>We will need to use our equations that describe 2D motion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C31666CC-4F0A-A61B-42A1-E18732A55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423" y="3429000"/>
            <a:ext cx="6665073" cy="340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CAAC042-FB1D-899B-2854-39E95F65F416}"/>
              </a:ext>
            </a:extLst>
          </p:cNvPr>
          <p:cNvGrpSpPr/>
          <p:nvPr/>
        </p:nvGrpSpPr>
        <p:grpSpPr>
          <a:xfrm>
            <a:off x="104039" y="2827768"/>
            <a:ext cx="3500397" cy="1938992"/>
            <a:chOff x="104039" y="2827768"/>
            <a:chExt cx="3500397" cy="193899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48483D6-48B8-A246-66BD-7169C8412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8727" y="2932134"/>
              <a:ext cx="3250340" cy="1620693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922C075-30AC-42B5-BE2A-C22EB4493DCF}"/>
                </a:ext>
              </a:extLst>
            </p:cNvPr>
            <p:cNvSpPr/>
            <p:nvPr/>
          </p:nvSpPr>
          <p:spPr>
            <a:xfrm>
              <a:off x="104039" y="2827768"/>
              <a:ext cx="3500397" cy="1938992"/>
            </a:xfrm>
            <a:prstGeom prst="rect">
              <a:avLst/>
            </a:prstGeom>
            <a:solidFill>
              <a:srgbClr val="004F8B">
                <a:alpha val="5000"/>
              </a:srgbClr>
            </a:solidFill>
            <a:ln w="18000">
              <a:solidFill>
                <a:srgbClr val="004F8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endParaRPr lang="en-US">
                <a:solidFill>
                  <a:srgbClr val="004F8B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DD84583-054A-30B7-4D84-DF9C725E9EE9}"/>
              </a:ext>
            </a:extLst>
          </p:cNvPr>
          <p:cNvGrpSpPr/>
          <p:nvPr/>
        </p:nvGrpSpPr>
        <p:grpSpPr>
          <a:xfrm>
            <a:off x="104039" y="4846320"/>
            <a:ext cx="3500397" cy="2011680"/>
            <a:chOff x="104039" y="4846320"/>
            <a:chExt cx="3500397" cy="201168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00320EB-F8F8-751D-AD1B-8FEB016BD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727" y="4954528"/>
              <a:ext cx="3241595" cy="1661888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86D07C5-7531-45F7-80D6-C083F1101518}"/>
                </a:ext>
              </a:extLst>
            </p:cNvPr>
            <p:cNvSpPr/>
            <p:nvPr/>
          </p:nvSpPr>
          <p:spPr>
            <a:xfrm>
              <a:off x="104039" y="4846320"/>
              <a:ext cx="3500397" cy="2011680"/>
            </a:xfrm>
            <a:prstGeom prst="rect">
              <a:avLst/>
            </a:prstGeom>
            <a:solidFill>
              <a:srgbClr val="FF0066">
                <a:alpha val="5000"/>
              </a:srgbClr>
            </a:solidFill>
            <a:ln w="18000">
              <a:solidFill>
                <a:srgbClr val="FF00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endParaRPr lang="es-ES">
                <a:solidFill>
                  <a:srgbClr val="FF0066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722335E-54A9-015D-8BD1-1A7357DB523C}"/>
              </a:ext>
            </a:extLst>
          </p:cNvPr>
          <p:cNvSpPr txBox="1"/>
          <p:nvPr/>
        </p:nvSpPr>
        <p:spPr>
          <a:xfrm>
            <a:off x="4040592" y="3587622"/>
            <a:ext cx="1265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x-direction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1D7B2D-29AD-7D9A-DE21-4AA9991C20FB}"/>
              </a:ext>
            </a:extLst>
          </p:cNvPr>
          <p:cNvSpPr txBox="1"/>
          <p:nvPr/>
        </p:nvSpPr>
        <p:spPr>
          <a:xfrm>
            <a:off x="4040592" y="5667494"/>
            <a:ext cx="1265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y-direction</a:t>
            </a:r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2F2934B0-A8A9-D68E-AF7E-CB88226E7942}"/>
              </a:ext>
            </a:extLst>
          </p:cNvPr>
          <p:cNvSpPr/>
          <p:nvPr/>
        </p:nvSpPr>
        <p:spPr>
          <a:xfrm>
            <a:off x="3689123" y="2827768"/>
            <a:ext cx="272001" cy="1938992"/>
          </a:xfrm>
          <a:prstGeom prst="rightBrace">
            <a:avLst/>
          </a:prstGeom>
          <a:noFill/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B6BDBD6B-866A-067A-8774-F1AAFC179E54}"/>
              </a:ext>
            </a:extLst>
          </p:cNvPr>
          <p:cNvSpPr/>
          <p:nvPr/>
        </p:nvSpPr>
        <p:spPr>
          <a:xfrm>
            <a:off x="3673297" y="4882664"/>
            <a:ext cx="272001" cy="1938992"/>
          </a:xfrm>
          <a:prstGeom prst="rightBrace">
            <a:avLst/>
          </a:prstGeom>
          <a:noFill/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78EB8B-2CC8-3ECE-4349-18884CA8D52A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2</a:t>
            </a:r>
          </a:p>
        </p:txBody>
      </p:sp>
    </p:spTree>
    <p:extLst>
      <p:ext uri="{BB962C8B-B14F-4D97-AF65-F5344CB8AC3E}">
        <p14:creationId xmlns:p14="http://schemas.microsoft.com/office/powerpoint/2010/main" val="2179434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 animBg="1"/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71CB3B-735F-E6BC-4913-B5A343ECC33B}"/>
              </a:ext>
            </a:extLst>
          </p:cNvPr>
          <p:cNvSpPr txBox="1"/>
          <p:nvPr/>
        </p:nvSpPr>
        <p:spPr>
          <a:xfrm>
            <a:off x="188727" y="759264"/>
            <a:ext cx="120032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Our </a:t>
            </a:r>
            <a:r>
              <a:rPr lang="en-US" sz="2400" dirty="0">
                <a:solidFill>
                  <a:srgbClr val="0432FF"/>
                </a:solidFill>
              </a:rPr>
              <a:t>first</a:t>
            </a:r>
            <a:r>
              <a:rPr lang="en-US" sz="2400" dirty="0"/>
              <a:t> step is to determine the </a:t>
            </a:r>
            <a:r>
              <a:rPr lang="en-US" sz="2400" i="1" dirty="0">
                <a:solidFill>
                  <a:srgbClr val="FF7E79"/>
                </a:solidFill>
              </a:rPr>
              <a:t>horizontal</a:t>
            </a:r>
            <a:r>
              <a:rPr lang="en-US" sz="2400" dirty="0"/>
              <a:t> and </a:t>
            </a:r>
            <a:r>
              <a:rPr lang="en-US" sz="2400" i="1" dirty="0">
                <a:solidFill>
                  <a:srgbClr val="FF7E79"/>
                </a:solidFill>
              </a:rPr>
              <a:t>vertical</a:t>
            </a:r>
            <a:r>
              <a:rPr lang="en-US" sz="2400" dirty="0"/>
              <a:t> components of the velocity (will make life a bit easier for this problem)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F3B71A-2362-967C-1EC7-3357D8925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14" y="1802451"/>
            <a:ext cx="7772400" cy="995906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D2CF28A-C859-C545-A2B8-685B9310D7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103" y="3965943"/>
            <a:ext cx="6442897" cy="286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DC27B7-440F-BA8E-2DB6-E4FDF57BB4FA}"/>
              </a:ext>
            </a:extLst>
          </p:cNvPr>
          <p:cNvSpPr txBox="1"/>
          <p:nvPr/>
        </p:nvSpPr>
        <p:spPr>
          <a:xfrm>
            <a:off x="188726" y="3184081"/>
            <a:ext cx="1200327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Our </a:t>
            </a:r>
            <a:r>
              <a:rPr lang="en-US" sz="2400" dirty="0">
                <a:solidFill>
                  <a:srgbClr val="0432FF"/>
                </a:solidFill>
              </a:rPr>
              <a:t>second</a:t>
            </a:r>
            <a:r>
              <a:rPr lang="en-US" sz="2400" dirty="0"/>
              <a:t> step is to determine the time it takes to reach the maximum height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Notice the velocity in the y-direction is zero at the max height!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Thus, we can use the following: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12E619-125A-63F3-02B7-3116289DB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1326" y="4554234"/>
            <a:ext cx="2832100" cy="431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7679DEF-6C95-781D-FCD1-2B4CC7E89764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2</a:t>
            </a:r>
          </a:p>
        </p:txBody>
      </p:sp>
    </p:spTree>
    <p:extLst>
      <p:ext uri="{BB962C8B-B14F-4D97-AF65-F5344CB8AC3E}">
        <p14:creationId xmlns:p14="http://schemas.microsoft.com/office/powerpoint/2010/main" val="334402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71CB3B-735F-E6BC-4913-B5A343ECC33B}"/>
              </a:ext>
            </a:extLst>
          </p:cNvPr>
          <p:cNvSpPr txBox="1"/>
          <p:nvPr/>
        </p:nvSpPr>
        <p:spPr>
          <a:xfrm>
            <a:off x="188727" y="759264"/>
            <a:ext cx="59072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Doing the algebra and computations: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F3B71A-2362-967C-1EC7-3357D8925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552" y="794550"/>
            <a:ext cx="5289402" cy="677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40F972-6890-D921-C61D-F5CB40F20E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192" y="1451952"/>
            <a:ext cx="6330360" cy="2638555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0ADB6A2D-656C-BE7F-231B-FA7680E88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103" y="3965943"/>
            <a:ext cx="6442897" cy="286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50B700E-CC41-B62D-AB03-67664271AF00}"/>
              </a:ext>
            </a:extLst>
          </p:cNvPr>
          <p:cNvSpPr txBox="1"/>
          <p:nvPr/>
        </p:nvSpPr>
        <p:spPr>
          <a:xfrm>
            <a:off x="319861" y="4404932"/>
            <a:ext cx="74631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Third</a:t>
            </a:r>
            <a:r>
              <a:rPr lang="en-US" sz="2400" dirty="0"/>
              <a:t> step, we can use this time to get the max height via: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98F7D3-8A28-33AA-6BD1-FC8C956405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865" y="4870475"/>
            <a:ext cx="3543027" cy="139506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920BE29-D11D-60BF-C5F3-ED5C5E03FD23}"/>
              </a:ext>
            </a:extLst>
          </p:cNvPr>
          <p:cNvSpPr/>
          <p:nvPr/>
        </p:nvSpPr>
        <p:spPr>
          <a:xfrm>
            <a:off x="680484" y="5803877"/>
            <a:ext cx="2551814" cy="6181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C8ABD03-7A53-07C0-8931-F46CC1AD3714}"/>
              </a:ext>
            </a:extLst>
          </p:cNvPr>
          <p:cNvSpPr txBox="1"/>
          <p:nvPr/>
        </p:nvSpPr>
        <p:spPr>
          <a:xfrm>
            <a:off x="67118" y="6034709"/>
            <a:ext cx="63303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Plug in your values and compute </a:t>
            </a:r>
            <a:r>
              <a:rPr lang="en-US" sz="2400" b="1" dirty="0"/>
              <a:t>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BE21FE-DB02-E34F-9222-32127AAB5F41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2</a:t>
            </a:r>
          </a:p>
        </p:txBody>
      </p:sp>
    </p:spTree>
    <p:extLst>
      <p:ext uri="{BB962C8B-B14F-4D97-AF65-F5344CB8AC3E}">
        <p14:creationId xmlns:p14="http://schemas.microsoft.com/office/powerpoint/2010/main" val="132558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71CB3B-735F-E6BC-4913-B5A343ECC33B}"/>
              </a:ext>
            </a:extLst>
          </p:cNvPr>
          <p:cNvSpPr txBox="1"/>
          <p:nvPr/>
        </p:nvSpPr>
        <p:spPr>
          <a:xfrm>
            <a:off x="188727" y="759264"/>
            <a:ext cx="59072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Doing the algebra and computations: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F3B71A-2362-967C-1EC7-3357D8925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552" y="794550"/>
            <a:ext cx="5289402" cy="677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40F972-6890-D921-C61D-F5CB40F20E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192" y="1451952"/>
            <a:ext cx="6330360" cy="2638555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0ADB6A2D-656C-BE7F-231B-FA7680E88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103" y="3965943"/>
            <a:ext cx="6442897" cy="286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50B700E-CC41-B62D-AB03-67664271AF00}"/>
              </a:ext>
            </a:extLst>
          </p:cNvPr>
          <p:cNvSpPr txBox="1"/>
          <p:nvPr/>
        </p:nvSpPr>
        <p:spPr>
          <a:xfrm>
            <a:off x="319862" y="4404932"/>
            <a:ext cx="63303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We can use this time to get the max height via: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98F7D3-8A28-33AA-6BD1-FC8C956405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865" y="4870475"/>
            <a:ext cx="3543027" cy="1395067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2EAFF4E5-650A-46C6-AF3D-C92F17E7DC77}"/>
              </a:ext>
            </a:extLst>
          </p:cNvPr>
          <p:cNvSpPr/>
          <p:nvPr/>
        </p:nvSpPr>
        <p:spPr>
          <a:xfrm>
            <a:off x="5583600" y="3331440"/>
            <a:ext cx="1280160" cy="548640"/>
          </a:xfrm>
          <a:prstGeom prst="rect">
            <a:avLst/>
          </a:prstGeom>
          <a:solidFill>
            <a:srgbClr val="FFC114">
              <a:alpha val="5000"/>
            </a:srgbClr>
          </a:solidFill>
          <a:ln w="18000">
            <a:solidFill>
              <a:srgbClr val="FFC1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FFC114"/>
              </a:solidFill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211149FA-C6E9-4569-ABEE-A04FAC6E58F6}"/>
              </a:ext>
            </a:extLst>
          </p:cNvPr>
          <p:cNvSpPr/>
          <p:nvPr/>
        </p:nvSpPr>
        <p:spPr>
          <a:xfrm>
            <a:off x="699840" y="5739480"/>
            <a:ext cx="2194560" cy="661320"/>
          </a:xfrm>
          <a:prstGeom prst="rect">
            <a:avLst/>
          </a:prstGeom>
          <a:solidFill>
            <a:srgbClr val="008C3A">
              <a:alpha val="5000"/>
            </a:srgbClr>
          </a:solidFill>
          <a:ln w="18000">
            <a:solidFill>
              <a:srgbClr val="008C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8C3A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154C95-A9D2-8A4D-F8DC-0D35DCE83A6F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2</a:t>
            </a:r>
          </a:p>
        </p:txBody>
      </p:sp>
    </p:spTree>
    <p:extLst>
      <p:ext uri="{BB962C8B-B14F-4D97-AF65-F5344CB8AC3E}">
        <p14:creationId xmlns:p14="http://schemas.microsoft.com/office/powerpoint/2010/main" val="2099767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E478CC8F-3C71-6FA4-77C2-C3993EEEB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28" y="855909"/>
            <a:ext cx="4946494" cy="3297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C254D0-BA45-45D3-C988-8FFCFB3CECC0}"/>
              </a:ext>
            </a:extLst>
          </p:cNvPr>
          <p:cNvSpPr txBox="1"/>
          <p:nvPr/>
        </p:nvSpPr>
        <p:spPr>
          <a:xfrm>
            <a:off x="5730795" y="1070517"/>
            <a:ext cx="61777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motion described in launching a projectile is known as 2D motion.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Thus, we will need mathematical equations that describe this motion.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Let’s break this picture down a bit more…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83A818-8695-8173-DDA4-5890525AF34B}"/>
              </a:ext>
            </a:extLst>
          </p:cNvPr>
          <p:cNvSpPr txBox="1"/>
          <p:nvPr/>
        </p:nvSpPr>
        <p:spPr>
          <a:xfrm>
            <a:off x="144966" y="4421955"/>
            <a:ext cx="115861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motion will involve the following: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Position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Velocity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Acceleration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must be able to break down these quantities in 2D </a:t>
            </a:r>
            <a:r>
              <a:rPr lang="en-US" sz="2400" dirty="0">
                <a:sym typeface="Wingdings" pitchFamily="2" charset="2"/>
              </a:rPr>
              <a:t> horizontal and vertical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84738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71CB3B-735F-E6BC-4913-B5A343ECC33B}"/>
              </a:ext>
            </a:extLst>
          </p:cNvPr>
          <p:cNvSpPr txBox="1"/>
          <p:nvPr/>
        </p:nvSpPr>
        <p:spPr>
          <a:xfrm>
            <a:off x="188727" y="759264"/>
            <a:ext cx="59072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To get the time of travel, we can use again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F3B71A-2362-967C-1EC7-3357D8925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552" y="794550"/>
            <a:ext cx="5289402" cy="677750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103931A2-CFEB-EBBF-C17F-3BFDDE774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29" y="3912792"/>
            <a:ext cx="5717967" cy="292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B0D84E-F4B8-8242-D40B-912FC6F1FD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437" y="1472299"/>
            <a:ext cx="3554711" cy="8220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81CB67-90AA-5266-D518-540704A259A3}"/>
              </a:ext>
            </a:extLst>
          </p:cNvPr>
          <p:cNvSpPr txBox="1"/>
          <p:nvPr/>
        </p:nvSpPr>
        <p:spPr>
          <a:xfrm>
            <a:off x="96579" y="2719199"/>
            <a:ext cx="749917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Notice, the </a:t>
            </a:r>
            <a:r>
              <a:rPr lang="en-US" sz="2400" i="1" dirty="0"/>
              <a:t>initial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432FF"/>
                </a:solidFill>
              </a:rPr>
              <a:t>y</a:t>
            </a:r>
            <a:r>
              <a:rPr lang="en-US" sz="2400" dirty="0"/>
              <a:t> position is zero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When the ball lands, the </a:t>
            </a:r>
            <a:r>
              <a:rPr lang="en-US" sz="2400" i="1" dirty="0"/>
              <a:t>final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432FF"/>
                </a:solidFill>
              </a:rPr>
              <a:t>y</a:t>
            </a:r>
            <a:r>
              <a:rPr lang="en-US" sz="2400" dirty="0"/>
              <a:t> position is also zero!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Thus, we can simplify this equation to the following: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E69B62-E46F-2F86-4012-F3E0958346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1004" y="4010249"/>
            <a:ext cx="3292261" cy="80405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AFB86F2-9D26-CD2B-1E64-6D184240C7CD}"/>
              </a:ext>
            </a:extLst>
          </p:cNvPr>
          <p:cNvSpPr txBox="1"/>
          <p:nvPr/>
        </p:nvSpPr>
        <p:spPr>
          <a:xfrm>
            <a:off x="96579" y="4877099"/>
            <a:ext cx="590727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Go ahead and solve for </a:t>
            </a:r>
            <a:r>
              <a:rPr lang="en-US" sz="2400" dirty="0">
                <a:solidFill>
                  <a:srgbClr val="0432FF"/>
                </a:solidFill>
              </a:rPr>
              <a:t>t</a:t>
            </a:r>
            <a:r>
              <a:rPr lang="en-US" sz="2400" dirty="0"/>
              <a:t> (notice you will have </a:t>
            </a:r>
            <a:r>
              <a:rPr lang="en-US" sz="2400" dirty="0">
                <a:solidFill>
                  <a:srgbClr val="C00000"/>
                </a:solidFill>
              </a:rPr>
              <a:t>two</a:t>
            </a:r>
            <a:r>
              <a:rPr lang="en-US" sz="2400" dirty="0"/>
              <a:t> solutions, since we have a quadratic in </a:t>
            </a:r>
            <a:r>
              <a:rPr lang="en-US" sz="2400" dirty="0">
                <a:solidFill>
                  <a:srgbClr val="0432FF"/>
                </a:solidFill>
              </a:rPr>
              <a:t>t</a:t>
            </a:r>
            <a:r>
              <a:rPr lang="en-US" sz="2400" dirty="0"/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Hint: You do NOT need use the quadratic formula </a:t>
            </a:r>
            <a:r>
              <a:rPr lang="en-US" sz="2400" dirty="0">
                <a:sym typeface="Wingdings" pitchFamily="2" charset="2"/>
              </a:rPr>
              <a:t> use factoring methods!</a:t>
            </a:r>
            <a:endParaRPr lang="en-US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26F30D4-E01E-04AC-DF4A-E437AD5CE879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2</a:t>
            </a:r>
          </a:p>
        </p:txBody>
      </p:sp>
    </p:spTree>
    <p:extLst>
      <p:ext uri="{BB962C8B-B14F-4D97-AF65-F5344CB8AC3E}">
        <p14:creationId xmlns:p14="http://schemas.microsoft.com/office/powerpoint/2010/main" val="1206848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7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71CB3B-735F-E6BC-4913-B5A343ECC33B}"/>
              </a:ext>
            </a:extLst>
          </p:cNvPr>
          <p:cNvSpPr txBox="1"/>
          <p:nvPr/>
        </p:nvSpPr>
        <p:spPr>
          <a:xfrm>
            <a:off x="188727" y="759264"/>
            <a:ext cx="59072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To get the time of travel, we can use again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F3B71A-2362-967C-1EC7-3357D8925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552" y="794550"/>
            <a:ext cx="5289402" cy="677750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103931A2-CFEB-EBBF-C17F-3BFDDE774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29" y="3912792"/>
            <a:ext cx="5717967" cy="292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B0D84E-F4B8-8242-D40B-912FC6F1FD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437" y="1472299"/>
            <a:ext cx="3554711" cy="8220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81CB67-90AA-5266-D518-540704A259A3}"/>
              </a:ext>
            </a:extLst>
          </p:cNvPr>
          <p:cNvSpPr txBox="1"/>
          <p:nvPr/>
        </p:nvSpPr>
        <p:spPr>
          <a:xfrm>
            <a:off x="96579" y="2719199"/>
            <a:ext cx="749917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Notice, the </a:t>
            </a:r>
            <a:r>
              <a:rPr lang="en-US" sz="2400" i="1" dirty="0"/>
              <a:t>initial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432FF"/>
                </a:solidFill>
              </a:rPr>
              <a:t>y</a:t>
            </a:r>
            <a:r>
              <a:rPr lang="en-US" sz="2400" dirty="0"/>
              <a:t> position is zero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When the ball lands, the </a:t>
            </a:r>
            <a:r>
              <a:rPr lang="en-US" sz="2400" i="1" dirty="0"/>
              <a:t>final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432FF"/>
                </a:solidFill>
              </a:rPr>
              <a:t>y</a:t>
            </a:r>
            <a:r>
              <a:rPr lang="en-US" sz="2400" dirty="0"/>
              <a:t> position is also zero!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Thus, we can simplify this equation to the following: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E69B62-E46F-2F86-4012-F3E0958346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1004" y="4010249"/>
            <a:ext cx="3292261" cy="80405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AFB86F2-9D26-CD2B-1E64-6D184240C7CD}"/>
              </a:ext>
            </a:extLst>
          </p:cNvPr>
          <p:cNvSpPr txBox="1"/>
          <p:nvPr/>
        </p:nvSpPr>
        <p:spPr>
          <a:xfrm>
            <a:off x="96579" y="4877099"/>
            <a:ext cx="590727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Go ahead and solve for </a:t>
            </a:r>
            <a:r>
              <a:rPr lang="en-US" sz="2400" dirty="0">
                <a:solidFill>
                  <a:srgbClr val="0432FF"/>
                </a:solidFill>
              </a:rPr>
              <a:t>t</a:t>
            </a:r>
            <a:r>
              <a:rPr lang="en-US" sz="2400" dirty="0"/>
              <a:t> (notice you will have </a:t>
            </a:r>
            <a:r>
              <a:rPr lang="en-US" sz="2400" dirty="0">
                <a:solidFill>
                  <a:srgbClr val="C00000"/>
                </a:solidFill>
              </a:rPr>
              <a:t>two</a:t>
            </a:r>
            <a:r>
              <a:rPr lang="en-US" sz="2400" dirty="0"/>
              <a:t> solutions, since we have a quadratic in </a:t>
            </a:r>
            <a:r>
              <a:rPr lang="en-US" sz="2400" dirty="0">
                <a:solidFill>
                  <a:srgbClr val="0432FF"/>
                </a:solidFill>
              </a:rPr>
              <a:t>t</a:t>
            </a:r>
            <a:r>
              <a:rPr lang="en-US" sz="2400" dirty="0"/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Hint: You do NOT need use the quadratic formula </a:t>
            </a:r>
            <a:r>
              <a:rPr lang="en-US" sz="2400" dirty="0">
                <a:sym typeface="Wingdings" pitchFamily="2" charset="2"/>
              </a:rPr>
              <a:t> use factoring methods!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BD803C-4D19-D73D-6E5B-D0FEF1367073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2</a:t>
            </a:r>
          </a:p>
        </p:txBody>
      </p:sp>
    </p:spTree>
    <p:extLst>
      <p:ext uri="{BB962C8B-B14F-4D97-AF65-F5344CB8AC3E}">
        <p14:creationId xmlns:p14="http://schemas.microsoft.com/office/powerpoint/2010/main" val="292462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7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71CB3B-735F-E6BC-4913-B5A343ECC33B}"/>
              </a:ext>
            </a:extLst>
          </p:cNvPr>
          <p:cNvSpPr txBox="1"/>
          <p:nvPr/>
        </p:nvSpPr>
        <p:spPr>
          <a:xfrm>
            <a:off x="188727" y="759264"/>
            <a:ext cx="59072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Thus, working out the algebra, we get: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03931A2-CFEB-EBBF-C17F-3BFDDE774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29" y="3912792"/>
            <a:ext cx="5717967" cy="292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E8D294-3A20-4F3C-1A5A-4107314929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127" y="1375055"/>
            <a:ext cx="3284664" cy="446627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D3E9C1C-453A-42BB-AC4A-E7F1DD8A1966}"/>
              </a:ext>
            </a:extLst>
          </p:cNvPr>
          <p:cNvSpPr/>
          <p:nvPr/>
        </p:nvSpPr>
        <p:spPr>
          <a:xfrm>
            <a:off x="297712" y="5482944"/>
            <a:ext cx="1903228" cy="509615"/>
          </a:xfrm>
          <a:prstGeom prst="rect">
            <a:avLst/>
          </a:prstGeom>
          <a:solidFill>
            <a:srgbClr val="008C3A">
              <a:alpha val="5000"/>
            </a:srgbClr>
          </a:solidFill>
          <a:ln w="18000">
            <a:solidFill>
              <a:srgbClr val="008C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8C3A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6A4F52-2016-6F33-428B-4E8E3518B632}"/>
              </a:ext>
            </a:extLst>
          </p:cNvPr>
          <p:cNvSpPr txBox="1"/>
          <p:nvPr/>
        </p:nvSpPr>
        <p:spPr>
          <a:xfrm>
            <a:off x="5862971" y="1616807"/>
            <a:ext cx="4789656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What do you notice about this total time of flight?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757384-7E57-AA46-A9E0-7A92913808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8552" y="794550"/>
            <a:ext cx="5289402" cy="6777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9C7218-36B1-A7FB-020C-3FE454C3B382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2</a:t>
            </a:r>
          </a:p>
        </p:txBody>
      </p:sp>
    </p:spTree>
    <p:extLst>
      <p:ext uri="{BB962C8B-B14F-4D97-AF65-F5344CB8AC3E}">
        <p14:creationId xmlns:p14="http://schemas.microsoft.com/office/powerpoint/2010/main" val="4011119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971CB3B-735F-E6BC-4913-B5A343ECC33B}"/>
              </a:ext>
            </a:extLst>
          </p:cNvPr>
          <p:cNvSpPr txBox="1"/>
          <p:nvPr/>
        </p:nvSpPr>
        <p:spPr>
          <a:xfrm>
            <a:off x="188727" y="759264"/>
            <a:ext cx="656294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Our last part is asking for the total horizontal distance traveled…Use the appropriate equation(s) and try to determine this on your own…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03931A2-CFEB-EBBF-C17F-3BFDDE774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29" y="3912792"/>
            <a:ext cx="5717967" cy="292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ADEFE64-D0AB-87FF-D605-0DF9DF127F9B}"/>
              </a:ext>
            </a:extLst>
          </p:cNvPr>
          <p:cNvGrpSpPr/>
          <p:nvPr/>
        </p:nvGrpSpPr>
        <p:grpSpPr>
          <a:xfrm>
            <a:off x="188727" y="2018114"/>
            <a:ext cx="3500397" cy="1938992"/>
            <a:chOff x="104039" y="2827768"/>
            <a:chExt cx="3500397" cy="1938992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2AC1B3D-80C5-BC7E-B43D-F8193EEFF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8727" y="2932134"/>
              <a:ext cx="3250340" cy="1620693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4A5F3BC-D320-A289-4B8A-B1E68E47F818}"/>
                </a:ext>
              </a:extLst>
            </p:cNvPr>
            <p:cNvSpPr/>
            <p:nvPr/>
          </p:nvSpPr>
          <p:spPr>
            <a:xfrm>
              <a:off x="104039" y="2827768"/>
              <a:ext cx="3500397" cy="1938992"/>
            </a:xfrm>
            <a:prstGeom prst="rect">
              <a:avLst/>
            </a:prstGeom>
            <a:solidFill>
              <a:srgbClr val="004F8B">
                <a:alpha val="5000"/>
              </a:srgbClr>
            </a:solidFill>
            <a:ln w="18000">
              <a:solidFill>
                <a:srgbClr val="004F8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endParaRPr lang="en-US">
                <a:solidFill>
                  <a:srgbClr val="004F8B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2A94EE8-FEC8-957F-FE87-C4B0F572A5D4}"/>
              </a:ext>
            </a:extLst>
          </p:cNvPr>
          <p:cNvGrpSpPr/>
          <p:nvPr/>
        </p:nvGrpSpPr>
        <p:grpSpPr>
          <a:xfrm>
            <a:off x="3941647" y="1981770"/>
            <a:ext cx="3500397" cy="2011680"/>
            <a:chOff x="104039" y="4846320"/>
            <a:chExt cx="3500397" cy="201168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11A111F-4F02-A717-2CE2-AE4B22F149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727" y="4954528"/>
              <a:ext cx="3241595" cy="1661888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CE562E3-5F32-15BD-499D-5E653CAC607A}"/>
                </a:ext>
              </a:extLst>
            </p:cNvPr>
            <p:cNvSpPr/>
            <p:nvPr/>
          </p:nvSpPr>
          <p:spPr>
            <a:xfrm>
              <a:off x="104039" y="4846320"/>
              <a:ext cx="3500397" cy="2011680"/>
            </a:xfrm>
            <a:prstGeom prst="rect">
              <a:avLst/>
            </a:prstGeom>
            <a:solidFill>
              <a:srgbClr val="FF0066">
                <a:alpha val="5000"/>
              </a:srgbClr>
            </a:solidFill>
            <a:ln w="18000">
              <a:solidFill>
                <a:srgbClr val="FF00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endParaRPr lang="es-ES">
                <a:solidFill>
                  <a:srgbClr val="FF0066"/>
                </a:solidFill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420ADD08-8FB8-14C2-2544-D9E4F02A64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3871" y="841290"/>
            <a:ext cx="5289402" cy="67775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3809E7D-BA67-D39B-9954-7DEE11EC1DE1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2</a:t>
            </a:r>
          </a:p>
        </p:txBody>
      </p:sp>
    </p:spTree>
    <p:extLst>
      <p:ext uri="{BB962C8B-B14F-4D97-AF65-F5344CB8AC3E}">
        <p14:creationId xmlns:p14="http://schemas.microsoft.com/office/powerpoint/2010/main" val="379219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57170E7-664D-2CB5-9568-BF719465C3E1}"/>
              </a:ext>
            </a:extLst>
          </p:cNvPr>
          <p:cNvSpPr txBox="1"/>
          <p:nvPr/>
        </p:nvSpPr>
        <p:spPr>
          <a:xfrm>
            <a:off x="9144000" y="24409"/>
            <a:ext cx="304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In-Class Exercise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71CB3B-735F-E6BC-4913-B5A343ECC33B}"/>
              </a:ext>
            </a:extLst>
          </p:cNvPr>
          <p:cNvSpPr txBox="1"/>
          <p:nvPr/>
        </p:nvSpPr>
        <p:spPr>
          <a:xfrm>
            <a:off x="188727" y="759264"/>
            <a:ext cx="656294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Our last part is asking for the total horizontal distance traveled…Use the appropriate equation(s) and try to determine this on your own…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03931A2-CFEB-EBBF-C17F-3BFDDE774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29" y="3912792"/>
            <a:ext cx="5717967" cy="292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ADEFE64-D0AB-87FF-D605-0DF9DF127F9B}"/>
              </a:ext>
            </a:extLst>
          </p:cNvPr>
          <p:cNvGrpSpPr/>
          <p:nvPr/>
        </p:nvGrpSpPr>
        <p:grpSpPr>
          <a:xfrm>
            <a:off x="188727" y="2018114"/>
            <a:ext cx="3500397" cy="1938992"/>
            <a:chOff x="104039" y="2827768"/>
            <a:chExt cx="3500397" cy="1938992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2AC1B3D-80C5-BC7E-B43D-F8193EEFF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8727" y="2932134"/>
              <a:ext cx="3250340" cy="1620693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4A5F3BC-D320-A289-4B8A-B1E68E47F818}"/>
                </a:ext>
              </a:extLst>
            </p:cNvPr>
            <p:cNvSpPr/>
            <p:nvPr/>
          </p:nvSpPr>
          <p:spPr>
            <a:xfrm>
              <a:off x="104039" y="2827768"/>
              <a:ext cx="3500397" cy="1938992"/>
            </a:xfrm>
            <a:prstGeom prst="rect">
              <a:avLst/>
            </a:prstGeom>
            <a:solidFill>
              <a:srgbClr val="004F8B">
                <a:alpha val="5000"/>
              </a:srgbClr>
            </a:solidFill>
            <a:ln w="18000">
              <a:solidFill>
                <a:srgbClr val="004F8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endParaRPr lang="en-US">
                <a:solidFill>
                  <a:srgbClr val="004F8B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2A94EE8-FEC8-957F-FE87-C4B0F572A5D4}"/>
              </a:ext>
            </a:extLst>
          </p:cNvPr>
          <p:cNvGrpSpPr/>
          <p:nvPr/>
        </p:nvGrpSpPr>
        <p:grpSpPr>
          <a:xfrm>
            <a:off x="3941647" y="1981770"/>
            <a:ext cx="3500397" cy="2011680"/>
            <a:chOff x="104039" y="4846320"/>
            <a:chExt cx="3500397" cy="201168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11A111F-4F02-A717-2CE2-AE4B22F149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727" y="4954528"/>
              <a:ext cx="3241595" cy="1661888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CE562E3-5F32-15BD-499D-5E653CAC607A}"/>
                </a:ext>
              </a:extLst>
            </p:cNvPr>
            <p:cNvSpPr/>
            <p:nvPr/>
          </p:nvSpPr>
          <p:spPr>
            <a:xfrm>
              <a:off x="104039" y="4846320"/>
              <a:ext cx="3500397" cy="2011680"/>
            </a:xfrm>
            <a:prstGeom prst="rect">
              <a:avLst/>
            </a:prstGeom>
            <a:solidFill>
              <a:srgbClr val="FF0066">
                <a:alpha val="5000"/>
              </a:srgbClr>
            </a:solidFill>
            <a:ln w="18000">
              <a:solidFill>
                <a:srgbClr val="FF00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endParaRPr lang="es-ES">
                <a:solidFill>
                  <a:srgbClr val="FF0066"/>
                </a:solidFill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420ADD08-8FB8-14C2-2544-D9E4F02A64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3871" y="841290"/>
            <a:ext cx="5289402" cy="677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C2974C-3A85-09F8-3AEA-D15B2B2174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3416" y="4104669"/>
            <a:ext cx="3250340" cy="2624556"/>
          </a:xfrm>
          <a:prstGeom prst="rect">
            <a:avLst/>
          </a:prstGeom>
        </p:spPr>
      </p:pic>
      <p:sp>
        <p:nvSpPr>
          <p:cNvPr id="31" name="Rectángulo 30">
            <a:extLst>
              <a:ext uri="{FF2B5EF4-FFF2-40B4-BE49-F238E27FC236}">
                <a16:creationId xmlns:a16="http://schemas.microsoft.com/office/drawing/2014/main" id="{9051EDCB-7AFB-4DD5-A829-A39E41B48407}"/>
              </a:ext>
            </a:extLst>
          </p:cNvPr>
          <p:cNvSpPr/>
          <p:nvPr/>
        </p:nvSpPr>
        <p:spPr>
          <a:xfrm>
            <a:off x="137520" y="6387840"/>
            <a:ext cx="1776340" cy="445746"/>
          </a:xfrm>
          <a:prstGeom prst="rect">
            <a:avLst/>
          </a:prstGeom>
          <a:solidFill>
            <a:srgbClr val="008C3A">
              <a:alpha val="5000"/>
            </a:srgbClr>
          </a:solidFill>
          <a:ln w="18000">
            <a:solidFill>
              <a:srgbClr val="008C3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8C3A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953ACE-A2A6-67E7-3BA3-EAC367B01802}"/>
              </a:ext>
            </a:extLst>
          </p:cNvPr>
          <p:cNvSpPr/>
          <p:nvPr/>
        </p:nvSpPr>
        <p:spPr>
          <a:xfrm>
            <a:off x="7595754" y="1776952"/>
            <a:ext cx="4240248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Let’s summarize our equations</a:t>
            </a:r>
          </a:p>
        </p:txBody>
      </p:sp>
    </p:spTree>
    <p:extLst>
      <p:ext uri="{BB962C8B-B14F-4D97-AF65-F5344CB8AC3E}">
        <p14:creationId xmlns:p14="http://schemas.microsoft.com/office/powerpoint/2010/main" val="3878715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57170E7-664D-2CB5-9568-BF719465C3E1}"/>
              </a:ext>
            </a:extLst>
          </p:cNvPr>
          <p:cNvSpPr txBox="1"/>
          <p:nvPr/>
        </p:nvSpPr>
        <p:spPr>
          <a:xfrm>
            <a:off x="8559209" y="24409"/>
            <a:ext cx="36327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Summary of Equations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ADEFE64-D0AB-87FF-D605-0DF9DF127F9B}"/>
              </a:ext>
            </a:extLst>
          </p:cNvPr>
          <p:cNvGrpSpPr/>
          <p:nvPr/>
        </p:nvGrpSpPr>
        <p:grpSpPr>
          <a:xfrm>
            <a:off x="267136" y="837900"/>
            <a:ext cx="3500397" cy="1938992"/>
            <a:chOff x="104039" y="2827768"/>
            <a:chExt cx="3500397" cy="1938992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2AC1B3D-80C5-BC7E-B43D-F8193EEFF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727" y="2932134"/>
              <a:ext cx="3250340" cy="1620693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4A5F3BC-D320-A289-4B8A-B1E68E47F818}"/>
                </a:ext>
              </a:extLst>
            </p:cNvPr>
            <p:cNvSpPr/>
            <p:nvPr/>
          </p:nvSpPr>
          <p:spPr>
            <a:xfrm>
              <a:off x="104039" y="2827768"/>
              <a:ext cx="3500397" cy="1938992"/>
            </a:xfrm>
            <a:prstGeom prst="rect">
              <a:avLst/>
            </a:prstGeom>
            <a:solidFill>
              <a:srgbClr val="004F8B">
                <a:alpha val="5000"/>
              </a:srgbClr>
            </a:solidFill>
            <a:ln w="18000">
              <a:solidFill>
                <a:srgbClr val="004F8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endParaRPr lang="en-US">
                <a:solidFill>
                  <a:srgbClr val="004F8B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2A94EE8-FEC8-957F-FE87-C4B0F572A5D4}"/>
              </a:ext>
            </a:extLst>
          </p:cNvPr>
          <p:cNvGrpSpPr/>
          <p:nvPr/>
        </p:nvGrpSpPr>
        <p:grpSpPr>
          <a:xfrm>
            <a:off x="8035182" y="837900"/>
            <a:ext cx="3500397" cy="2011680"/>
            <a:chOff x="104039" y="4846320"/>
            <a:chExt cx="3500397" cy="201168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11A111F-4F02-A717-2CE2-AE4B22F149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8727" y="4954528"/>
              <a:ext cx="3241595" cy="1661888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CE562E3-5F32-15BD-499D-5E653CAC607A}"/>
                </a:ext>
              </a:extLst>
            </p:cNvPr>
            <p:cNvSpPr/>
            <p:nvPr/>
          </p:nvSpPr>
          <p:spPr>
            <a:xfrm>
              <a:off x="104039" y="4846320"/>
              <a:ext cx="3500397" cy="2011680"/>
            </a:xfrm>
            <a:prstGeom prst="rect">
              <a:avLst/>
            </a:prstGeom>
            <a:solidFill>
              <a:srgbClr val="FF0066">
                <a:alpha val="5000"/>
              </a:srgbClr>
            </a:solidFill>
            <a:ln w="18000">
              <a:solidFill>
                <a:srgbClr val="FF00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endParaRPr lang="es-ES">
                <a:solidFill>
                  <a:srgbClr val="FF0066"/>
                </a:solidFill>
              </a:endParaRP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9A40D291-5422-2B66-CF2C-28172A51D7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087" y="3093478"/>
            <a:ext cx="4913276" cy="671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16E2495-D245-8050-C003-5AA61DE944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087" y="3934047"/>
            <a:ext cx="4443611" cy="7846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7C11CBE-EEF3-B42F-ADD7-449463C91C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087" y="5014261"/>
            <a:ext cx="4698269" cy="7241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6F3C63D-95C7-C1C1-390B-DEF2796382C0}"/>
              </a:ext>
            </a:extLst>
          </p:cNvPr>
          <p:cNvSpPr txBox="1"/>
          <p:nvPr/>
        </p:nvSpPr>
        <p:spPr>
          <a:xfrm>
            <a:off x="7000655" y="3093478"/>
            <a:ext cx="4789656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You will learn more about where these equations came from from your Physics I course!</a:t>
            </a:r>
          </a:p>
        </p:txBody>
      </p:sp>
    </p:spTree>
    <p:extLst>
      <p:ext uri="{BB962C8B-B14F-4D97-AF65-F5344CB8AC3E}">
        <p14:creationId xmlns:p14="http://schemas.microsoft.com/office/powerpoint/2010/main" val="2353538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ADEFE64-D0AB-87FF-D605-0DF9DF127F9B}"/>
              </a:ext>
            </a:extLst>
          </p:cNvPr>
          <p:cNvGrpSpPr/>
          <p:nvPr/>
        </p:nvGrpSpPr>
        <p:grpSpPr>
          <a:xfrm>
            <a:off x="8515991" y="2739739"/>
            <a:ext cx="3500397" cy="1938992"/>
            <a:chOff x="104039" y="2827768"/>
            <a:chExt cx="3500397" cy="1938992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2AC1B3D-80C5-BC7E-B43D-F8193EEFF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727" y="2932134"/>
              <a:ext cx="3250340" cy="1620693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4A5F3BC-D320-A289-4B8A-B1E68E47F818}"/>
                </a:ext>
              </a:extLst>
            </p:cNvPr>
            <p:cNvSpPr/>
            <p:nvPr/>
          </p:nvSpPr>
          <p:spPr>
            <a:xfrm>
              <a:off x="104039" y="2827768"/>
              <a:ext cx="3500397" cy="1938992"/>
            </a:xfrm>
            <a:prstGeom prst="rect">
              <a:avLst/>
            </a:prstGeom>
            <a:solidFill>
              <a:srgbClr val="004F8B">
                <a:alpha val="5000"/>
              </a:srgbClr>
            </a:solidFill>
            <a:ln w="18000">
              <a:solidFill>
                <a:srgbClr val="004F8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endParaRPr lang="en-US">
                <a:solidFill>
                  <a:srgbClr val="004F8B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2A94EE8-FEC8-957F-FE87-C4B0F572A5D4}"/>
              </a:ext>
            </a:extLst>
          </p:cNvPr>
          <p:cNvGrpSpPr/>
          <p:nvPr/>
        </p:nvGrpSpPr>
        <p:grpSpPr>
          <a:xfrm>
            <a:off x="8522516" y="4762134"/>
            <a:ext cx="3500397" cy="2011680"/>
            <a:chOff x="104039" y="4846320"/>
            <a:chExt cx="3500397" cy="201168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11A111F-4F02-A717-2CE2-AE4B22F149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8727" y="4954528"/>
              <a:ext cx="3241595" cy="1661888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CE562E3-5F32-15BD-499D-5E653CAC607A}"/>
                </a:ext>
              </a:extLst>
            </p:cNvPr>
            <p:cNvSpPr/>
            <p:nvPr/>
          </p:nvSpPr>
          <p:spPr>
            <a:xfrm>
              <a:off x="104039" y="4846320"/>
              <a:ext cx="3500397" cy="2011680"/>
            </a:xfrm>
            <a:prstGeom prst="rect">
              <a:avLst/>
            </a:prstGeom>
            <a:solidFill>
              <a:srgbClr val="FF0066">
                <a:alpha val="5000"/>
              </a:srgbClr>
            </a:solidFill>
            <a:ln w="18000">
              <a:solidFill>
                <a:srgbClr val="FF00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endParaRPr lang="es-ES">
                <a:solidFill>
                  <a:srgbClr val="FF0066"/>
                </a:solidFill>
              </a:endParaRP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9A40D291-5422-2B66-CF2C-28172A51D7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087" y="3093478"/>
            <a:ext cx="4913276" cy="671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16E2495-D245-8050-C003-5AA61DE944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087" y="3934047"/>
            <a:ext cx="4443611" cy="7846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7C11CBE-EEF3-B42F-ADD7-449463C91C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087" y="5014261"/>
            <a:ext cx="4698269" cy="72413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D0E380F-5688-1C4A-B618-9997AC16EF72}"/>
              </a:ext>
            </a:extLst>
          </p:cNvPr>
          <p:cNvSpPr/>
          <p:nvPr/>
        </p:nvSpPr>
        <p:spPr>
          <a:xfrm>
            <a:off x="962318" y="764852"/>
            <a:ext cx="1045231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So… How do we model projectiles on a computer?</a:t>
            </a:r>
          </a:p>
        </p:txBody>
      </p:sp>
    </p:spTree>
    <p:extLst>
      <p:ext uri="{BB962C8B-B14F-4D97-AF65-F5344CB8AC3E}">
        <p14:creationId xmlns:p14="http://schemas.microsoft.com/office/powerpoint/2010/main" val="1928870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of a graph showing different angles&#10;&#10;Description automatically generated">
            <a:extLst>
              <a:ext uri="{FF2B5EF4-FFF2-40B4-BE49-F238E27FC236}">
                <a16:creationId xmlns:a16="http://schemas.microsoft.com/office/drawing/2014/main" id="{AA5969D8-672E-27DD-ED11-71568726C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75861"/>
            <a:ext cx="8259135" cy="619435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0CBBFD6B-5837-7898-2BEE-08CEDBB0DB9D}"/>
              </a:ext>
            </a:extLst>
          </p:cNvPr>
          <p:cNvSpPr/>
          <p:nvPr/>
        </p:nvSpPr>
        <p:spPr>
          <a:xfrm>
            <a:off x="7490866" y="3097175"/>
            <a:ext cx="46839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This is our goal!</a:t>
            </a:r>
          </a:p>
        </p:txBody>
      </p:sp>
    </p:spTree>
    <p:extLst>
      <p:ext uri="{BB962C8B-B14F-4D97-AF65-F5344CB8AC3E}">
        <p14:creationId xmlns:p14="http://schemas.microsoft.com/office/powerpoint/2010/main" val="529633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2D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8" name="Picture 7" descr="A two math equations&#10;&#10;Description automatically generated with medium confidence">
            <a:extLst>
              <a:ext uri="{FF2B5EF4-FFF2-40B4-BE49-F238E27FC236}">
                <a16:creationId xmlns:a16="http://schemas.microsoft.com/office/drawing/2014/main" id="{5C6593A4-7C3E-155A-5F85-762252AB9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96" y="723252"/>
            <a:ext cx="11033407" cy="574386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238CBAD-EAE9-FE62-0D03-8D48245EF3A6}"/>
              </a:ext>
            </a:extLst>
          </p:cNvPr>
          <p:cNvSpPr/>
          <p:nvPr/>
        </p:nvSpPr>
        <p:spPr>
          <a:xfrm>
            <a:off x="579296" y="4421215"/>
            <a:ext cx="53130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Horizontal Motion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DFDEC9-2A5A-210D-E731-257FCA4A7306}"/>
              </a:ext>
            </a:extLst>
          </p:cNvPr>
          <p:cNvSpPr/>
          <p:nvPr/>
        </p:nvSpPr>
        <p:spPr>
          <a:xfrm>
            <a:off x="6790017" y="4421215"/>
            <a:ext cx="45334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Vertical Motion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8544E4E-30C4-EEC9-DF05-AE00AFAFA8E6}"/>
              </a:ext>
            </a:extLst>
          </p:cNvPr>
          <p:cNvSpPr/>
          <p:nvPr/>
        </p:nvSpPr>
        <p:spPr>
          <a:xfrm>
            <a:off x="533527" y="6005449"/>
            <a:ext cx="111249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Which variable is the same in both directions?</a:t>
            </a:r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23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E478CC8F-3C71-6FA4-77C2-C3993EEEB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28" y="855909"/>
            <a:ext cx="4946494" cy="3297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C254D0-BA45-45D3-C988-8FFCFB3CECC0}"/>
              </a:ext>
            </a:extLst>
          </p:cNvPr>
          <p:cNvSpPr txBox="1"/>
          <p:nvPr/>
        </p:nvSpPr>
        <p:spPr>
          <a:xfrm>
            <a:off x="5730795" y="1070517"/>
            <a:ext cx="61777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motion described in launching a projectile is known as 2D motion.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Thus, we will need mathematical equations that describe this motion.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Let’s break this picture down a bit more…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83A818-8695-8173-DDA4-5890525AF34B}"/>
              </a:ext>
            </a:extLst>
          </p:cNvPr>
          <p:cNvSpPr txBox="1"/>
          <p:nvPr/>
        </p:nvSpPr>
        <p:spPr>
          <a:xfrm>
            <a:off x="144966" y="4421955"/>
            <a:ext cx="115861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motion will involve the following: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Position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Velocity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Acceleration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must be able to break down these quantities in 2D </a:t>
            </a:r>
            <a:r>
              <a:rPr lang="en-US" sz="2400" dirty="0">
                <a:sym typeface="Wingdings" pitchFamily="2" charset="2"/>
              </a:rPr>
              <a:t> horizontal and vertical</a:t>
            </a:r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1DD6FB-C399-E2F6-FB6B-BC86CA50C823}"/>
              </a:ext>
            </a:extLst>
          </p:cNvPr>
          <p:cNvSpPr/>
          <p:nvPr/>
        </p:nvSpPr>
        <p:spPr>
          <a:xfrm>
            <a:off x="6603477" y="3369056"/>
            <a:ext cx="4090543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What does the projectile depend on?</a:t>
            </a:r>
          </a:p>
        </p:txBody>
      </p:sp>
    </p:spTree>
    <p:extLst>
      <p:ext uri="{BB962C8B-B14F-4D97-AF65-F5344CB8AC3E}">
        <p14:creationId xmlns:p14="http://schemas.microsoft.com/office/powerpoint/2010/main" val="347383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14623746-2BCB-4E30-486D-5ACFF0CCA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9766" y="759264"/>
            <a:ext cx="7810807" cy="4393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1E73344-0584-9361-6117-F7ADA48D8BA5}"/>
              </a:ext>
            </a:extLst>
          </p:cNvPr>
          <p:cNvSpPr/>
          <p:nvPr/>
        </p:nvSpPr>
        <p:spPr>
          <a:xfrm>
            <a:off x="48357" y="898563"/>
            <a:ext cx="3488455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742950" indent="-742950">
              <a:buFont typeface="+mj-lt"/>
              <a:buAutoNum type="arabicParenR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launch angle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launch speed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42C1DC-9A59-9D7A-EC6B-DF785FE16327}"/>
              </a:ext>
            </a:extLst>
          </p:cNvPr>
          <p:cNvSpPr/>
          <p:nvPr/>
        </p:nvSpPr>
        <p:spPr>
          <a:xfrm>
            <a:off x="0" y="5581974"/>
            <a:ext cx="10414806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Notice, depending on the angle and speed, the projectile will have a max range and a max height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36958F-2F13-B50E-486D-008E6580FFCD}"/>
              </a:ext>
            </a:extLst>
          </p:cNvPr>
          <p:cNvSpPr txBox="1"/>
          <p:nvPr/>
        </p:nvSpPr>
        <p:spPr>
          <a:xfrm>
            <a:off x="7236926" y="4906537"/>
            <a:ext cx="1527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Range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C6F162A-458C-167F-317C-A3620DD429EB}"/>
              </a:ext>
            </a:extLst>
          </p:cNvPr>
          <p:cNvCxnSpPr>
            <a:cxnSpLocks/>
          </p:cNvCxnSpPr>
          <p:nvPr/>
        </p:nvCxnSpPr>
        <p:spPr>
          <a:xfrm>
            <a:off x="5207403" y="5275869"/>
            <a:ext cx="6033026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20CE4DE-B75B-E195-E273-5F5C1D12D78C}"/>
              </a:ext>
            </a:extLst>
          </p:cNvPr>
          <p:cNvCxnSpPr>
            <a:cxnSpLocks/>
          </p:cNvCxnSpPr>
          <p:nvPr/>
        </p:nvCxnSpPr>
        <p:spPr>
          <a:xfrm flipV="1">
            <a:off x="4986369" y="992459"/>
            <a:ext cx="0" cy="2640464"/>
          </a:xfrm>
          <a:prstGeom prst="straightConnector1">
            <a:avLst/>
          </a:prstGeom>
          <a:ln w="38100">
            <a:solidFill>
              <a:schemeClr val="accent4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2322DC-C804-6B44-4479-E8547FB8C59A}"/>
              </a:ext>
            </a:extLst>
          </p:cNvPr>
          <p:cNvSpPr txBox="1"/>
          <p:nvPr/>
        </p:nvSpPr>
        <p:spPr>
          <a:xfrm rot="16200000">
            <a:off x="4037736" y="1966088"/>
            <a:ext cx="1527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Height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879A50-5C74-396F-476C-ED2149B0A96C}"/>
              </a:ext>
            </a:extLst>
          </p:cNvPr>
          <p:cNvSpPr/>
          <p:nvPr/>
        </p:nvSpPr>
        <p:spPr>
          <a:xfrm>
            <a:off x="115931" y="2663427"/>
            <a:ext cx="3353305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4000" b="1" cap="none" spc="0" dirty="0">
                <a:ln/>
                <a:solidFill>
                  <a:schemeClr val="accent4"/>
                </a:solidFill>
                <a:effectLst/>
              </a:rPr>
              <a:t>What if the angle was zero?</a:t>
            </a:r>
          </a:p>
        </p:txBody>
      </p:sp>
    </p:spTree>
    <p:extLst>
      <p:ext uri="{BB962C8B-B14F-4D97-AF65-F5344CB8AC3E}">
        <p14:creationId xmlns:p14="http://schemas.microsoft.com/office/powerpoint/2010/main" val="1183755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/>
      <p:bldP spid="9" grpId="0"/>
      <p:bldP spid="1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9DD79244-87DD-0880-7690-99304BC8E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50051"/>
            <a:ext cx="3789399" cy="43079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EA7E5C-3AF8-92E9-056B-1DA9C1937570}"/>
              </a:ext>
            </a:extLst>
          </p:cNvPr>
          <p:cNvSpPr txBox="1"/>
          <p:nvPr/>
        </p:nvSpPr>
        <p:spPr>
          <a:xfrm>
            <a:off x="80846" y="985316"/>
            <a:ext cx="114160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Consider a tiny ball rolling off the end of a horizontal table with an initial velocity in the horizontal direction </a:t>
            </a:r>
            <a:r>
              <a:rPr lang="en-US" sz="2400" b="1" dirty="0"/>
              <a:t>v</a:t>
            </a:r>
            <a:r>
              <a:rPr lang="en-US" sz="2400" baseline="-25000" dirty="0"/>
              <a:t>x0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80C8F1-C822-3C2C-CA85-F7D10F799387}"/>
              </a:ext>
            </a:extLst>
          </p:cNvPr>
          <p:cNvSpPr txBox="1"/>
          <p:nvPr/>
        </p:nvSpPr>
        <p:spPr>
          <a:xfrm>
            <a:off x="4028378" y="2386581"/>
            <a:ext cx="737931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The velocity vector </a:t>
            </a:r>
            <a:r>
              <a:rPr lang="en-US" sz="2400" b="1" dirty="0"/>
              <a:t>v</a:t>
            </a:r>
            <a:r>
              <a:rPr lang="en-US" sz="2400" dirty="0"/>
              <a:t> at each point is in the direction of motion and thus it is </a:t>
            </a:r>
            <a:r>
              <a:rPr lang="en-US" sz="2400" i="1" dirty="0">
                <a:solidFill>
                  <a:srgbClr val="C00000"/>
                </a:solidFill>
              </a:rPr>
              <a:t>tangent</a:t>
            </a:r>
            <a:r>
              <a:rPr lang="en-US" sz="2400" dirty="0"/>
              <a:t> to the path.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42898A-3EDF-133D-C2C2-8955FDB171F6}"/>
              </a:ext>
            </a:extLst>
          </p:cNvPr>
          <p:cNvSpPr txBox="1"/>
          <p:nvPr/>
        </p:nvSpPr>
        <p:spPr>
          <a:xfrm>
            <a:off x="4351764" y="4070410"/>
            <a:ext cx="751313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Will need to consider the motion in both </a:t>
            </a:r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432FF"/>
                </a:solidFill>
              </a:rPr>
              <a:t>x</a:t>
            </a:r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and </a:t>
            </a:r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432FF"/>
                </a:solidFill>
              </a:rPr>
              <a:t>y</a:t>
            </a:r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directions!</a:t>
            </a:r>
          </a:p>
        </p:txBody>
      </p:sp>
    </p:spTree>
    <p:extLst>
      <p:ext uri="{BB962C8B-B14F-4D97-AF65-F5344CB8AC3E}">
        <p14:creationId xmlns:p14="http://schemas.microsoft.com/office/powerpoint/2010/main" val="233688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9DD79244-87DD-0880-7690-99304BC8E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50051"/>
            <a:ext cx="3789399" cy="43079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F8E5CC-B915-81FE-9B82-A68B08F7FB36}"/>
              </a:ext>
            </a:extLst>
          </p:cNvPr>
          <p:cNvSpPr txBox="1"/>
          <p:nvPr/>
        </p:nvSpPr>
        <p:spPr>
          <a:xfrm>
            <a:off x="214661" y="1160221"/>
            <a:ext cx="78811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Let’s look at the </a:t>
            </a:r>
            <a:r>
              <a:rPr lang="en-US" sz="2400" dirty="0">
                <a:solidFill>
                  <a:srgbClr val="C00000"/>
                </a:solidFill>
              </a:rPr>
              <a:t>vertical</a:t>
            </a:r>
            <a:r>
              <a:rPr lang="en-US" sz="2400" dirty="0"/>
              <a:t> component of the motion.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17EFE4-9FF3-1688-4944-62B83D87EA00}"/>
              </a:ext>
            </a:extLst>
          </p:cNvPr>
          <p:cNvSpPr txBox="1"/>
          <p:nvPr/>
        </p:nvSpPr>
        <p:spPr>
          <a:xfrm>
            <a:off x="3345367" y="2122972"/>
            <a:ext cx="873140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Once the ball leaves the table at </a:t>
            </a:r>
            <a:r>
              <a:rPr lang="en-US" sz="2400" dirty="0">
                <a:solidFill>
                  <a:srgbClr val="C00000"/>
                </a:solidFill>
              </a:rPr>
              <a:t>t=0</a:t>
            </a: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It experiences a vertically downward acceleration </a:t>
            </a:r>
            <a:r>
              <a:rPr lang="en-US" sz="2400" dirty="0">
                <a:solidFill>
                  <a:srgbClr val="0432FF"/>
                </a:solidFill>
              </a:rPr>
              <a:t>g</a:t>
            </a:r>
            <a:r>
              <a:rPr lang="en-US" sz="2400" dirty="0"/>
              <a:t> (acceleration due to gravity)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Thus </a:t>
            </a:r>
            <a:r>
              <a:rPr lang="en-US" sz="2400" b="1" dirty="0">
                <a:solidFill>
                  <a:srgbClr val="0432FF"/>
                </a:solidFill>
              </a:rPr>
              <a:t>v</a:t>
            </a:r>
            <a:r>
              <a:rPr lang="en-US" sz="2400" baseline="-25000" dirty="0">
                <a:solidFill>
                  <a:srgbClr val="0432FF"/>
                </a:solidFill>
              </a:rPr>
              <a:t>y0</a:t>
            </a:r>
            <a:r>
              <a:rPr lang="en-US" sz="2400" dirty="0">
                <a:solidFill>
                  <a:srgbClr val="0432FF"/>
                </a:solidFill>
              </a:rPr>
              <a:t> = 0 </a:t>
            </a:r>
            <a:r>
              <a:rPr lang="en-US" sz="2400" dirty="0"/>
              <a:t>and </a:t>
            </a:r>
            <a:r>
              <a:rPr lang="en-US" sz="2400" b="1" dirty="0" err="1"/>
              <a:t>v</a:t>
            </a:r>
            <a:r>
              <a:rPr lang="en-US" sz="2400" baseline="-25000" dirty="0" err="1"/>
              <a:t>y</a:t>
            </a:r>
            <a:r>
              <a:rPr lang="en-US" sz="2400" dirty="0"/>
              <a:t> will </a:t>
            </a:r>
            <a:r>
              <a:rPr lang="en-US" sz="2400" i="1" dirty="0">
                <a:solidFill>
                  <a:srgbClr val="C00000"/>
                </a:solidFill>
              </a:rPr>
              <a:t>increase</a:t>
            </a:r>
            <a:r>
              <a:rPr lang="en-US" sz="2400" dirty="0"/>
              <a:t> continually in the downward direction.</a:t>
            </a:r>
          </a:p>
          <a:p>
            <a:r>
              <a:rPr lang="en-US" sz="2400" dirty="0"/>
              <a:t>Take the </a:t>
            </a:r>
            <a:r>
              <a:rPr lang="en-US" sz="2400" dirty="0">
                <a:solidFill>
                  <a:srgbClr val="C00000"/>
                </a:solidFill>
              </a:rPr>
              <a:t>y</a:t>
            </a:r>
            <a:r>
              <a:rPr lang="en-US" sz="2400" dirty="0"/>
              <a:t> to be positive upward then </a:t>
            </a:r>
            <a:r>
              <a:rPr lang="en-US" sz="2400" dirty="0">
                <a:solidFill>
                  <a:srgbClr val="C00000"/>
                </a:solidFill>
              </a:rPr>
              <a:t>a</a:t>
            </a:r>
            <a:r>
              <a:rPr lang="en-US" sz="2400" baseline="-25000" dirty="0">
                <a:solidFill>
                  <a:srgbClr val="C00000"/>
                </a:solidFill>
              </a:rPr>
              <a:t>y</a:t>
            </a:r>
            <a:r>
              <a:rPr lang="en-US" sz="2400" dirty="0">
                <a:solidFill>
                  <a:srgbClr val="C00000"/>
                </a:solidFill>
              </a:rPr>
              <a:t> = -g </a:t>
            </a:r>
            <a:r>
              <a:rPr lang="en-US" sz="2400" dirty="0"/>
              <a:t>and hence we will get: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EEF1D81-93C8-8960-9258-D220C3E80A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6404" y="5062777"/>
            <a:ext cx="2072269" cy="1416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79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-1" y="0"/>
            <a:ext cx="7595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9DD79244-87DD-0880-7690-99304BC8E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50051"/>
            <a:ext cx="3789399" cy="43079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F8E5CC-B915-81FE-9B82-A68B08F7FB36}"/>
              </a:ext>
            </a:extLst>
          </p:cNvPr>
          <p:cNvSpPr txBox="1"/>
          <p:nvPr/>
        </p:nvSpPr>
        <p:spPr>
          <a:xfrm>
            <a:off x="214661" y="1160221"/>
            <a:ext cx="78811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Let’s look at the </a:t>
            </a:r>
            <a:r>
              <a:rPr lang="en-US" sz="2400" dirty="0">
                <a:solidFill>
                  <a:srgbClr val="C00000"/>
                </a:solidFill>
              </a:rPr>
              <a:t>horizontal</a:t>
            </a:r>
            <a:r>
              <a:rPr lang="en-US" sz="2400" dirty="0"/>
              <a:t> component of the motion.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059048-BA63-0DBD-E277-55991BDCB0ED}"/>
              </a:ext>
            </a:extLst>
          </p:cNvPr>
          <p:cNvSpPr txBox="1"/>
          <p:nvPr/>
        </p:nvSpPr>
        <p:spPr>
          <a:xfrm>
            <a:off x="3789399" y="1951672"/>
            <a:ext cx="788112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In the horizontal direction the acceleration is zero </a:t>
            </a:r>
            <a:r>
              <a:rPr lang="en-US" sz="2400" dirty="0">
                <a:solidFill>
                  <a:srgbClr val="C00000"/>
                </a:solidFill>
              </a:rPr>
              <a:t>a</a:t>
            </a:r>
            <a:r>
              <a:rPr lang="en-US" sz="2400" baseline="-25000" dirty="0">
                <a:solidFill>
                  <a:srgbClr val="C00000"/>
                </a:solidFill>
              </a:rPr>
              <a:t>x</a:t>
            </a:r>
            <a:r>
              <a:rPr lang="en-US" sz="2400" dirty="0">
                <a:solidFill>
                  <a:srgbClr val="C00000"/>
                </a:solidFill>
              </a:rPr>
              <a:t>=0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Hence the horizontal component of the velocity (</a:t>
            </a:r>
            <a:r>
              <a:rPr lang="en-US" sz="2400" b="1" dirty="0"/>
              <a:t>v</a:t>
            </a:r>
            <a:r>
              <a:rPr lang="en-US" sz="2400" baseline="-25000" dirty="0"/>
              <a:t>x0</a:t>
            </a:r>
            <a:r>
              <a:rPr lang="en-US" sz="2400" dirty="0"/>
              <a:t>) remains </a:t>
            </a:r>
            <a:r>
              <a:rPr lang="en-US" sz="2400" i="1" dirty="0">
                <a:solidFill>
                  <a:srgbClr val="C00000"/>
                </a:solidFill>
              </a:rPr>
              <a:t>constant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It has the </a:t>
            </a:r>
            <a:r>
              <a:rPr lang="en-US" sz="2400" u="sng" dirty="0">
                <a:solidFill>
                  <a:srgbClr val="C00000"/>
                </a:solidFill>
              </a:rPr>
              <a:t>same</a:t>
            </a:r>
            <a:r>
              <a:rPr lang="en-US" sz="2400" dirty="0"/>
              <a:t> magnitude (value) at each point in the path.</a:t>
            </a:r>
          </a:p>
          <a:p>
            <a:r>
              <a:rPr lang="en-US" sz="2400" dirty="0"/>
              <a:t>So, the horizontal displacement is described by: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65A183-BED6-D9D8-5E18-CDFF1BF724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4785" y="4589782"/>
            <a:ext cx="1651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00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0CDFCC-E13B-7867-6F04-2CC89D1BEC3B}"/>
              </a:ext>
            </a:extLst>
          </p:cNvPr>
          <p:cNvCxnSpPr/>
          <p:nvPr/>
        </p:nvCxnSpPr>
        <p:spPr>
          <a:xfrm>
            <a:off x="0" y="675861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9996246-EF2D-EDEE-5D70-FF913E45C39E}"/>
              </a:ext>
            </a:extLst>
          </p:cNvPr>
          <p:cNvSpPr txBox="1"/>
          <p:nvPr/>
        </p:nvSpPr>
        <p:spPr>
          <a:xfrm>
            <a:off x="0" y="0"/>
            <a:ext cx="28658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Projectile Motion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1DA51-3207-FA34-5512-4D7E7EDBF429}"/>
              </a:ext>
            </a:extLst>
          </p:cNvPr>
          <p:cNvCxnSpPr/>
          <p:nvPr/>
        </p:nvCxnSpPr>
        <p:spPr>
          <a:xfrm>
            <a:off x="0" y="592458"/>
            <a:ext cx="12192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9DD79244-87DD-0880-7690-99304BC8E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50051"/>
            <a:ext cx="3789399" cy="43079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E8419C-AC21-46E6-96BB-97A578B1BD72}"/>
              </a:ext>
            </a:extLst>
          </p:cNvPr>
          <p:cNvSpPr txBox="1"/>
          <p:nvPr/>
        </p:nvSpPr>
        <p:spPr>
          <a:xfrm>
            <a:off x="381929" y="1182692"/>
            <a:ext cx="107692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Hence, we now have formulated the motion in both the </a:t>
            </a:r>
            <a:r>
              <a:rPr lang="en-US" sz="2400" b="1" dirty="0"/>
              <a:t>x</a:t>
            </a:r>
            <a:r>
              <a:rPr lang="en-US" sz="2400" dirty="0"/>
              <a:t> and </a:t>
            </a:r>
            <a:r>
              <a:rPr lang="en-US" sz="2400" b="1" dirty="0"/>
              <a:t>y</a:t>
            </a:r>
            <a:r>
              <a:rPr lang="en-US" sz="2400" dirty="0"/>
              <a:t> directions!</a:t>
            </a:r>
          </a:p>
        </p:txBody>
      </p:sp>
      <p:pic>
        <p:nvPicPr>
          <p:cNvPr id="12" name="Picture 11" descr="A comparison of equations and arrows&#10;&#10;Description automatically generated with medium confidence">
            <a:extLst>
              <a:ext uri="{FF2B5EF4-FFF2-40B4-BE49-F238E27FC236}">
                <a16:creationId xmlns:a16="http://schemas.microsoft.com/office/drawing/2014/main" id="{156BFDCF-0855-97F2-7438-9AA354FEC4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9399" y="1799229"/>
            <a:ext cx="5337907" cy="29645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007B480-3C78-89CA-3994-59837CD558F0}"/>
              </a:ext>
            </a:extLst>
          </p:cNvPr>
          <p:cNvSpPr txBox="1"/>
          <p:nvPr/>
        </p:nvSpPr>
        <p:spPr>
          <a:xfrm>
            <a:off x="3898541" y="4763794"/>
            <a:ext cx="75208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For all projectile motion problems, we must look at the motion in both the </a:t>
            </a:r>
            <a:r>
              <a:rPr lang="en-US" sz="2400" b="1" dirty="0">
                <a:solidFill>
                  <a:srgbClr val="C00000"/>
                </a:solidFill>
              </a:rPr>
              <a:t>x</a:t>
            </a:r>
            <a:r>
              <a:rPr lang="en-US" sz="2400" dirty="0"/>
              <a:t> and </a:t>
            </a:r>
            <a:r>
              <a:rPr lang="en-US" sz="2400" b="1" dirty="0">
                <a:solidFill>
                  <a:srgbClr val="C00000"/>
                </a:solidFill>
              </a:rPr>
              <a:t>y</a:t>
            </a:r>
            <a:r>
              <a:rPr lang="en-US" sz="2400" dirty="0"/>
              <a:t> directions and formulate the equations that relate </a:t>
            </a:r>
            <a:r>
              <a:rPr lang="en-US" sz="2400" dirty="0">
                <a:solidFill>
                  <a:srgbClr val="0432FF"/>
                </a:solidFill>
              </a:rPr>
              <a:t>position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432FF"/>
                </a:solidFill>
              </a:rPr>
              <a:t>velocity</a:t>
            </a:r>
            <a:r>
              <a:rPr lang="en-US" sz="2400" dirty="0"/>
              <a:t>, and </a:t>
            </a:r>
            <a:r>
              <a:rPr lang="en-US" sz="2400" dirty="0">
                <a:solidFill>
                  <a:srgbClr val="0432FF"/>
                </a:solidFill>
              </a:rPr>
              <a:t>acceleration</a:t>
            </a:r>
            <a:r>
              <a:rPr lang="en-US" sz="2400" dirty="0"/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F2C003-2C74-5EF0-A4D3-38119E8DCE73}"/>
              </a:ext>
            </a:extLst>
          </p:cNvPr>
          <p:cNvSpPr/>
          <p:nvPr/>
        </p:nvSpPr>
        <p:spPr>
          <a:xfrm>
            <a:off x="8205177" y="2633694"/>
            <a:ext cx="383733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Let’s try a problem!</a:t>
            </a:r>
          </a:p>
        </p:txBody>
      </p:sp>
    </p:spTree>
    <p:extLst>
      <p:ext uri="{BB962C8B-B14F-4D97-AF65-F5344CB8AC3E}">
        <p14:creationId xmlns:p14="http://schemas.microsoft.com/office/powerpoint/2010/main" val="2991785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11438</TotalTime>
  <Words>1378</Words>
  <Application>Microsoft Office PowerPoint</Application>
  <PresentationFormat>Widescreen</PresentationFormat>
  <Paragraphs>229</Paragraphs>
  <Slides>27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Omair Zubairi</dc:creator>
  <cp:lastModifiedBy>Omair Zubairi</cp:lastModifiedBy>
  <cp:revision>186</cp:revision>
  <cp:lastPrinted>2024-01-09T15:43:08Z</cp:lastPrinted>
  <dcterms:created xsi:type="dcterms:W3CDTF">2023-04-08T15:45:01Z</dcterms:created>
  <dcterms:modified xsi:type="dcterms:W3CDTF">2024-10-23T17:29:43Z</dcterms:modified>
</cp:coreProperties>
</file>

<file path=docProps/thumbnail.jpeg>
</file>